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</p:sldMasterIdLst>
  <p:notesMasterIdLst>
    <p:notesMasterId r:id="rId5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7"/>
      <p:bold r:id="rId58"/>
      <p:italic r:id="rId59"/>
      <p:boldItalic r:id="rId60"/>
    </p:embeddedFont>
    <p:embeddedFont>
      <p:font typeface="Helvetica Neue" panose="020B0600070205080204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Meiryo UI" panose="020B0604030504040204" pitchFamily="50" charset="-128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  <a:srgbClr val="AFAFAF"/>
    <a:srgbClr val="FFFFFF"/>
    <a:srgbClr val="3F57A5"/>
    <a:srgbClr val="252A6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1BE272A-7C0C-4508-8195-AC0E20434476}">
  <a:tblStyle styleId="{01BE272A-7C0C-4508-8195-AC0E204344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2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4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2018 was the year Kubernetes crossed the chasm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Shape 79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Shape 8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Shape 881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6" name="Shape 9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Shape 9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Shape 10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Shape 10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Shape 10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Shape 109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Shape 1145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Shape 1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Shape 1155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1" name="Shape 1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2" name="Shape 1162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Shape 1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Shape 1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Shape 1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Shape 1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Shape 1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Shape 1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Shape 1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Shape 1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9" name="Shape 13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Now being standardized in the Open Container Initiative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Shape 1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Shape 1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Shape 1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Shape 1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 sz="900">
                <a:latin typeface="Century Gothic"/>
                <a:ea typeface="Century Gothic"/>
                <a:cs typeface="Century Gothic"/>
                <a:sym typeface="Century Gothic"/>
              </a:rPr>
              <a:t>For example</a:t>
            </a: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Google starts 2 billion containers per week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billion containers a week is 3300 a second, and that statistic was from 2014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Shape 15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reduces the costs associated with maintenance and operations</a:t>
            </a:r>
            <a:endParaRPr/>
          </a:p>
        </p:txBody>
      </p:sp>
      <p:sp>
        <p:nvSpPr>
          <p:cNvPr id="1537" name="Shape 15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Shape 15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Shape 15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ayout">
  <p:cSld name="Title Slide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0" y="-2122"/>
            <a:ext cx="9144000" cy="5145600"/>
          </a:xfrm>
          <a:prstGeom prst="rect">
            <a:avLst/>
          </a:prstGeom>
          <a:gradFill>
            <a:gsLst>
              <a:gs pos="0">
                <a:srgbClr val="DF156C">
                  <a:alpha val="72941"/>
                </a:srgbClr>
              </a:gs>
              <a:gs pos="34000">
                <a:srgbClr val="6B1D64">
                  <a:alpha val="64705"/>
                </a:srgbClr>
              </a:gs>
              <a:gs pos="83000">
                <a:srgbClr val="252A60">
                  <a:alpha val="68627"/>
                </a:srgbClr>
              </a:gs>
              <a:gs pos="100000">
                <a:srgbClr val="252A60">
                  <a:alpha val="6862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597992" y="1544782"/>
            <a:ext cx="54564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1">
  <p:cSld name="Section Break v1">
    <p:bg>
      <p:bgPr>
        <a:gradFill>
          <a:gsLst>
            <a:gs pos="0">
              <a:schemeClr val="accent1"/>
            </a:gs>
            <a:gs pos="91000">
              <a:schemeClr val="accent2"/>
            </a:gs>
            <a:gs pos="100000">
              <a:schemeClr val="accent2"/>
            </a:gs>
          </a:gsLst>
          <a:lin ang="2399891" scaled="0"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2">
  <p:cSld name="Section Break v2">
    <p:bg>
      <p:bgPr>
        <a:solidFill>
          <a:schemeClr val="accen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and Chart">
  <p:cSld name="Title, Subtitle, Content and Char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5256300" cy="3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27" name="Shape 127"/>
          <p:cNvCxnSpPr/>
          <p:nvPr/>
        </p:nvCxnSpPr>
        <p:spPr>
          <a:xfrm>
            <a:off x="5680315" y="1285669"/>
            <a:ext cx="0" cy="32985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Shape 128"/>
          <p:cNvSpPr>
            <a:spLocks noGrp="1"/>
          </p:cNvSpPr>
          <p:nvPr>
            <p:ph type="chart" idx="3"/>
          </p:nvPr>
        </p:nvSpPr>
        <p:spPr>
          <a:xfrm>
            <a:off x="5847159" y="1285669"/>
            <a:ext cx="3039600" cy="23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4"/>
          </p:nvPr>
        </p:nvSpPr>
        <p:spPr>
          <a:xfrm>
            <a:off x="5838824" y="3772025"/>
            <a:ext cx="3048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Title and Tabl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Table">
  <p:cSld name="Title, Subtitle, Tabl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hart">
  <p:cSld name="Title, Subtitle and Char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creenshot">
  <p:cSld name="Content and Screensho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chart" idx="2"/>
          </p:nvPr>
        </p:nvSpPr>
        <p:spPr>
          <a:xfrm>
            <a:off x="257175" y="1145894"/>
            <a:ext cx="36498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4959" y="1351961"/>
            <a:ext cx="5279041" cy="308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>
            <a:spLocks noGrp="1"/>
          </p:cNvSpPr>
          <p:nvPr>
            <p:ph type="pic" idx="3"/>
          </p:nvPr>
        </p:nvSpPr>
        <p:spPr>
          <a:xfrm>
            <a:off x="4724400" y="1745672"/>
            <a:ext cx="34563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Shape 151"/>
          <p:cNvGrpSpPr/>
          <p:nvPr/>
        </p:nvGrpSpPr>
        <p:grpSpPr>
          <a:xfrm>
            <a:off x="-1" y="0"/>
            <a:ext cx="9144000" cy="5171175"/>
            <a:chOff x="-1" y="0"/>
            <a:chExt cx="12192000" cy="6894900"/>
          </a:xfrm>
        </p:grpSpPr>
        <p:sp>
          <p:nvSpPr>
            <p:cNvPr id="152" name="Shape 152"/>
            <p:cNvSpPr/>
            <p:nvPr/>
          </p:nvSpPr>
          <p:spPr>
            <a:xfrm>
              <a:off x="-1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" name="Shape 153" descr="CNCF_PPT_Background_v1-01.png"/>
            <p:cNvPicPr preferRelativeResize="0"/>
            <p:nvPr/>
          </p:nvPicPr>
          <p:blipFill rotWithShape="1">
            <a:blip r:embed="rId2">
              <a:alphaModFix/>
            </a:blip>
            <a:srcRect r="3614"/>
            <a:stretch/>
          </p:blipFill>
          <p:spPr>
            <a:xfrm flipH="1">
              <a:off x="103" y="0"/>
              <a:ext cx="11751600" cy="689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022780" y="2344350"/>
            <a:ext cx="4866600" cy="1256100"/>
          </a:xfrm>
          <a:prstGeom prst="rect">
            <a:avLst/>
          </a:prstGeom>
        </p:spPr>
        <p:txBody>
          <a:bodyPr spcFirstLastPara="1" wrap="square" lIns="68575" tIns="68575" rIns="68575" bIns="685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600"/>
              <a:buNone/>
              <a:defRPr sz="3600">
                <a:solidFill>
                  <a:srgbClr val="446CA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55" name="Shape 155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9931" y="1817512"/>
            <a:ext cx="2460000" cy="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7397" y="159275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197405" y="1095319"/>
            <a:ext cx="8763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0" y="4767263"/>
            <a:ext cx="91443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Shape 160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507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185504" y="4777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buNone/>
              <a:defRPr sz="1100">
                <a:solidFill>
                  <a:schemeClr val="dk1"/>
                </a:solidFill>
              </a:defRPr>
            </a:lvl2pPr>
            <a:lvl3pPr lvl="2" algn="l" rtl="0">
              <a:buNone/>
              <a:defRPr sz="1100">
                <a:solidFill>
                  <a:schemeClr val="dk1"/>
                </a:solidFill>
              </a:defRPr>
            </a:lvl3pPr>
            <a:lvl4pPr lvl="3" algn="l" rtl="0">
              <a:buNone/>
              <a:defRPr sz="1100">
                <a:solidFill>
                  <a:schemeClr val="dk1"/>
                </a:solidFill>
              </a:defRPr>
            </a:lvl4pPr>
            <a:lvl5pPr lvl="4" algn="l" rtl="0">
              <a:buNone/>
              <a:defRPr sz="1100">
                <a:solidFill>
                  <a:schemeClr val="dk1"/>
                </a:solidFill>
              </a:defRPr>
            </a:lvl5pPr>
            <a:lvl6pPr lvl="5" algn="l" rtl="0">
              <a:buNone/>
              <a:defRPr sz="1100">
                <a:solidFill>
                  <a:schemeClr val="dk1"/>
                </a:solidFill>
              </a:defRPr>
            </a:lvl6pPr>
            <a:lvl7pPr lvl="6" algn="l" rtl="0">
              <a:buNone/>
              <a:defRPr sz="1100">
                <a:solidFill>
                  <a:schemeClr val="dk1"/>
                </a:solidFill>
              </a:defRPr>
            </a:lvl7pPr>
            <a:lvl8pPr lvl="7" algn="l" rtl="0">
              <a:buNone/>
              <a:defRPr sz="1100">
                <a:solidFill>
                  <a:schemeClr val="dk1"/>
                </a:solidFill>
              </a:defRPr>
            </a:lvl8pPr>
            <a:lvl9pPr lvl="8" algn="l" rtl="0">
              <a:buNone/>
              <a:defRPr sz="11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257175" y="10668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_ONLY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97397" y="159275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0" y="4767263"/>
            <a:ext cx="91443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Shape 165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507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185504" y="4777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buNone/>
              <a:defRPr sz="1100">
                <a:solidFill>
                  <a:schemeClr val="dk1"/>
                </a:solidFill>
              </a:defRPr>
            </a:lvl2pPr>
            <a:lvl3pPr lvl="2" algn="l" rtl="0">
              <a:buNone/>
              <a:defRPr sz="1100">
                <a:solidFill>
                  <a:schemeClr val="dk1"/>
                </a:solidFill>
              </a:defRPr>
            </a:lvl3pPr>
            <a:lvl4pPr lvl="3" algn="l" rtl="0">
              <a:buNone/>
              <a:defRPr sz="1100">
                <a:solidFill>
                  <a:schemeClr val="dk1"/>
                </a:solidFill>
              </a:defRPr>
            </a:lvl4pPr>
            <a:lvl5pPr lvl="4" algn="l" rtl="0">
              <a:buNone/>
              <a:defRPr sz="1100">
                <a:solidFill>
                  <a:schemeClr val="dk1"/>
                </a:solidFill>
              </a:defRPr>
            </a:lvl5pPr>
            <a:lvl6pPr lvl="5" algn="l" rtl="0">
              <a:buNone/>
              <a:defRPr sz="1100">
                <a:solidFill>
                  <a:schemeClr val="dk1"/>
                </a:solidFill>
              </a:defRPr>
            </a:lvl6pPr>
            <a:lvl7pPr lvl="6" algn="l" rtl="0">
              <a:buNone/>
              <a:defRPr sz="1100">
                <a:solidFill>
                  <a:schemeClr val="dk1"/>
                </a:solidFill>
              </a:defRPr>
            </a:lvl7pPr>
            <a:lvl8pPr lvl="7" algn="l" rtl="0">
              <a:buNone/>
              <a:defRPr sz="1100">
                <a:solidFill>
                  <a:schemeClr val="dk1"/>
                </a:solidFill>
              </a:defRPr>
            </a:lvl8pPr>
            <a:lvl9pPr lvl="8" algn="l" rtl="0">
              <a:buNone/>
              <a:defRPr sz="11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28600" y="1143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28600" y="1177528"/>
            <a:ext cx="8572500" cy="3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spcBef>
                <a:spcPts val="200"/>
              </a:spcBef>
              <a:spcAft>
                <a:spcPts val="0"/>
              </a:spcAft>
              <a:buClr>
                <a:srgbClr val="456AA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rgbClr val="456AA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Shape 171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322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2286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Shape 175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>
            <a:off x="330221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228600" y="2196913"/>
            <a:ext cx="48678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Helvetica Neue"/>
              <a:buNone/>
              <a:defRPr sz="3800" b="0" i="0" u="none" strike="noStrike" cap="non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266262" y="3763298"/>
            <a:ext cx="40089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8" name="Shape 178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68" y="993561"/>
            <a:ext cx="4202400" cy="6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Vertical Title and 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Shape 181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 flipH="1">
            <a:off x="77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ctrTitle"/>
          </p:nvPr>
        </p:nvSpPr>
        <p:spPr>
          <a:xfrm>
            <a:off x="3965525" y="2585075"/>
            <a:ext cx="5072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Century Gothic"/>
              <a:buNone/>
              <a:defRPr sz="2800" b="0" i="0" u="none" strike="noStrike" cap="none">
                <a:solidFill>
                  <a:srgbClr val="446C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ubTitle" idx="1"/>
          </p:nvPr>
        </p:nvSpPr>
        <p:spPr>
          <a:xfrm>
            <a:off x="3965525" y="3034550"/>
            <a:ext cx="4591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2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" name="Shape 185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575" y="1902274"/>
            <a:ext cx="2478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lank Content">
  <p:cSld name="2_Title and Conten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Shape 188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23_Title and Conten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237575" y="974225"/>
            <a:ext cx="86826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Char char="•"/>
              <a:defRPr sz="2800" b="0" i="0" u="none" strike="noStrike" cap="none"/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Century Gothic"/>
              <a:buChar char="–"/>
              <a:defRPr sz="2400" b="0" i="0" u="none" strike="noStrike" cap="none"/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entury Gothic"/>
              <a:buChar char="•"/>
              <a:defRPr sz="1800" b="0" i="0" u="none" strike="noStrike" cap="none"/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entury Gothic"/>
              <a:buChar char="–"/>
              <a:defRPr sz="1800" b="0" i="0" u="none" strike="noStrike" cap="none"/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entury Gothic"/>
              <a:buChar char="»"/>
              <a:defRPr sz="1800" b="0" i="0" u="none" strike="noStrike" cap="none"/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9pPr>
          </a:lstStyle>
          <a:p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Shape 199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ayout">
  <p:cSld name="Title Slide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0" y="-2122"/>
            <a:ext cx="9144000" cy="5145600"/>
          </a:xfrm>
          <a:prstGeom prst="rect">
            <a:avLst/>
          </a:prstGeom>
          <a:gradFill>
            <a:gsLst>
              <a:gs pos="0">
                <a:srgbClr val="DF156C">
                  <a:alpha val="72941"/>
                </a:srgbClr>
              </a:gs>
              <a:gs pos="34000">
                <a:srgbClr val="6B1D64">
                  <a:alpha val="64705"/>
                </a:srgbClr>
              </a:gs>
              <a:gs pos="83000">
                <a:srgbClr val="252A60">
                  <a:alpha val="68627"/>
                </a:srgbClr>
              </a:gs>
              <a:gs pos="100000">
                <a:srgbClr val="252A60">
                  <a:alpha val="6862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597992" y="1544782"/>
            <a:ext cx="54564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ayout" preserve="1">
  <p:cSld name="1_Title Slide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0" y="-2122"/>
            <a:ext cx="9144000" cy="5145600"/>
          </a:xfrm>
          <a:prstGeom prst="rect">
            <a:avLst/>
          </a:prstGeom>
          <a:gradFill>
            <a:gsLst>
              <a:gs pos="0">
                <a:srgbClr val="DF156C">
                  <a:alpha val="72941"/>
                </a:srgbClr>
              </a:gs>
              <a:gs pos="34000">
                <a:srgbClr val="6B1D64">
                  <a:alpha val="64705"/>
                </a:srgbClr>
              </a:gs>
              <a:gs pos="83000">
                <a:srgbClr val="252A60">
                  <a:alpha val="68627"/>
                </a:srgbClr>
              </a:gs>
              <a:gs pos="100000">
                <a:srgbClr val="252A60">
                  <a:alpha val="6862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597992" y="1544782"/>
            <a:ext cx="54564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9553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 hasCustomPrompt="1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r>
              <a:rPr lang="en-US" altLang="ja-JP" dirty="0"/>
              <a:t>	</a:t>
            </a:r>
            <a:endParaRPr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257175" y="10668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86298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Content">
  <p:cSld name="Title and 2 Column Conten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3"/>
          </p:nvPr>
        </p:nvSpPr>
        <p:spPr>
          <a:xfrm>
            <a:off x="4769708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">
  <p:cSld name="Title and 3 Colum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3"/>
          </p:nvPr>
        </p:nvSpPr>
        <p:spPr>
          <a:xfrm>
            <a:off x="3235224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4"/>
          </p:nvPr>
        </p:nvSpPr>
        <p:spPr>
          <a:xfrm>
            <a:off x="6213272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Layout - Color">
  <p:cSld name="Title and 2 Column Layout - Colo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257174" y="1240923"/>
            <a:ext cx="41172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2"/>
          </p:nvPr>
        </p:nvSpPr>
        <p:spPr>
          <a:xfrm>
            <a:off x="257174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3"/>
          </p:nvPr>
        </p:nvSpPr>
        <p:spPr>
          <a:xfrm>
            <a:off x="4769708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4"/>
          </p:nvPr>
        </p:nvSpPr>
        <p:spPr>
          <a:xfrm>
            <a:off x="257176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769708" y="1240923"/>
            <a:ext cx="41172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body" idx="5"/>
          </p:nvPr>
        </p:nvSpPr>
        <p:spPr>
          <a:xfrm>
            <a:off x="4769709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 Layout - Color">
  <p:cSld name="Title and 3 Column Layout - Colo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2"/>
          </p:nvPr>
        </p:nvSpPr>
        <p:spPr>
          <a:xfrm>
            <a:off x="257175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3"/>
          </p:nvPr>
        </p:nvSpPr>
        <p:spPr>
          <a:xfrm>
            <a:off x="3235224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4"/>
          </p:nvPr>
        </p:nvSpPr>
        <p:spPr>
          <a:xfrm>
            <a:off x="6213272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257174" y="1240923"/>
            <a:ext cx="26736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body" idx="5"/>
          </p:nvPr>
        </p:nvSpPr>
        <p:spPr>
          <a:xfrm>
            <a:off x="257176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3235224" y="1240923"/>
            <a:ext cx="26736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6"/>
          </p:nvPr>
        </p:nvSpPr>
        <p:spPr>
          <a:xfrm>
            <a:off x="3235225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213271" y="1240923"/>
            <a:ext cx="2673600" cy="66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7"/>
          </p:nvPr>
        </p:nvSpPr>
        <p:spPr>
          <a:xfrm>
            <a:off x="6213273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Column - Icons">
  <p:cSld name="Title, 3 Column - Icon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2"/>
          </p:nvPr>
        </p:nvSpPr>
        <p:spPr>
          <a:xfrm>
            <a:off x="598822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3"/>
          </p:nvPr>
        </p:nvSpPr>
        <p:spPr>
          <a:xfrm>
            <a:off x="3466630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4"/>
          </p:nvPr>
        </p:nvSpPr>
        <p:spPr>
          <a:xfrm>
            <a:off x="6334438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61" name="Shape 261"/>
          <p:cNvCxnSpPr/>
          <p:nvPr/>
        </p:nvCxnSpPr>
        <p:spPr>
          <a:xfrm>
            <a:off x="6005309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2" name="Shape 262"/>
          <p:cNvCxnSpPr/>
          <p:nvPr/>
        </p:nvCxnSpPr>
        <p:spPr>
          <a:xfrm>
            <a:off x="3137500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3" name="Shape 263"/>
          <p:cNvSpPr/>
          <p:nvPr/>
        </p:nvSpPr>
        <p:spPr>
          <a:xfrm>
            <a:off x="1002932" y="1259397"/>
            <a:ext cx="1401300" cy="140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871337" y="1259397"/>
            <a:ext cx="1401300" cy="14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738548" y="1259397"/>
            <a:ext cx="1401300" cy="140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body" idx="5"/>
          </p:nvPr>
        </p:nvSpPr>
        <p:spPr>
          <a:xfrm>
            <a:off x="598823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6"/>
          </p:nvPr>
        </p:nvSpPr>
        <p:spPr>
          <a:xfrm>
            <a:off x="3466630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7"/>
          </p:nvPr>
        </p:nvSpPr>
        <p:spPr>
          <a:xfrm>
            <a:off x="6334438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1">
  <p:cSld name="Section Break v1">
    <p:bg>
      <p:bgPr>
        <a:gradFill>
          <a:gsLst>
            <a:gs pos="0">
              <a:schemeClr val="accent1"/>
            </a:gs>
            <a:gs pos="91000">
              <a:schemeClr val="accent2"/>
            </a:gs>
            <a:gs pos="100000">
              <a:schemeClr val="accent2"/>
            </a:gs>
          </a:gsLst>
          <a:lin ang="2399891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2">
  <p:cSld name="Section Break v2">
    <p:bg>
      <p:bgPr>
        <a:solidFill>
          <a:schemeClr val="accent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and Chart">
  <p:cSld name="Title, Subtitle, Content and Char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5256300" cy="3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81" name="Shape 281"/>
          <p:cNvCxnSpPr/>
          <p:nvPr/>
        </p:nvCxnSpPr>
        <p:spPr>
          <a:xfrm>
            <a:off x="5680315" y="1285669"/>
            <a:ext cx="0" cy="32985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Shape 282"/>
          <p:cNvSpPr>
            <a:spLocks noGrp="1"/>
          </p:cNvSpPr>
          <p:nvPr>
            <p:ph type="chart" idx="3"/>
          </p:nvPr>
        </p:nvSpPr>
        <p:spPr>
          <a:xfrm>
            <a:off x="5847159" y="1285669"/>
            <a:ext cx="3039600" cy="23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4"/>
          </p:nvPr>
        </p:nvSpPr>
        <p:spPr>
          <a:xfrm>
            <a:off x="5838824" y="3772025"/>
            <a:ext cx="3048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Title and Table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86298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Table">
  <p:cSld name="Title, Subtitle, Table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hart">
  <p:cSld name="Title, Subtitle and Char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creenshot">
  <p:cSld name="Content and Screensho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chart" idx="2"/>
          </p:nvPr>
        </p:nvSpPr>
        <p:spPr>
          <a:xfrm>
            <a:off x="257175" y="1145894"/>
            <a:ext cx="36498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4959" y="1351961"/>
            <a:ext cx="5279041" cy="308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>
            <a:spLocks noGrp="1"/>
          </p:cNvSpPr>
          <p:nvPr>
            <p:ph type="pic" idx="3"/>
          </p:nvPr>
        </p:nvSpPr>
        <p:spPr>
          <a:xfrm>
            <a:off x="4724400" y="1745672"/>
            <a:ext cx="34563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2_Title and Conten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Shape 306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-1192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Shape 313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>
            <a:off x="330221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>
            <a:spLocks noGrp="1"/>
          </p:cNvSpPr>
          <p:nvPr>
            <p:ph type="ctrTitle"/>
          </p:nvPr>
        </p:nvSpPr>
        <p:spPr>
          <a:xfrm>
            <a:off x="266262" y="2196913"/>
            <a:ext cx="48678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Helvetica Neue"/>
              <a:buNone/>
              <a:defRPr sz="3825" b="0" i="0" u="none" strike="noStrike" cap="none">
                <a:solidFill>
                  <a:srgbClr val="446C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9pPr>
          </a:lstStyle>
          <a:p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subTitle" idx="1"/>
          </p:nvPr>
        </p:nvSpPr>
        <p:spPr>
          <a:xfrm>
            <a:off x="266262" y="3763298"/>
            <a:ext cx="40089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52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2175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Shape 317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27" y="334153"/>
            <a:ext cx="3363000" cy="5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23_Title and Conten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237575" y="974225"/>
            <a:ext cx="86826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Char char="•"/>
              <a:defRPr sz="2800" b="0" i="0" u="none" strike="noStrike" cap="none"/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Century Gothic"/>
              <a:buChar char="–"/>
              <a:defRPr sz="2400" b="0" i="0" u="none" strike="noStrike" cap="none"/>
            </a:lvl2pPr>
            <a:lvl3pPr marL="1371600" marR="0" lvl="2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•"/>
              <a:defRPr sz="1800" b="0" i="0" u="none" strike="noStrike" cap="none"/>
            </a:lvl3pPr>
            <a:lvl4pPr marL="1828800" marR="0" lvl="3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–"/>
              <a:defRPr sz="1800" b="0" i="0" u="none" strike="noStrike" cap="none"/>
            </a:lvl4pPr>
            <a:lvl5pPr marL="2286000" marR="0" lvl="4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»"/>
              <a:defRPr sz="1800" b="0" i="0" u="none" strike="noStrike" cap="none"/>
            </a:lvl5pPr>
            <a:lvl6pPr marL="2743200" marR="0" lvl="5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6pPr>
            <a:lvl7pPr marL="3200400" marR="0" lvl="6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7pPr>
            <a:lvl8pPr marL="3657600" marR="0" lvl="7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8pPr>
            <a:lvl9pPr marL="4114800" marR="0" lvl="8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9pPr>
          </a:lstStyle>
          <a:p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Shape 324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Vertical Title and Tex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Shape 328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 flipH="1">
            <a:off x="77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3965525" y="2585075"/>
            <a:ext cx="5072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Century Gothic"/>
              <a:buNone/>
              <a:defRPr sz="2800" b="0" i="0" u="none" strike="noStrike" cap="none">
                <a:solidFill>
                  <a:srgbClr val="446C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subTitle" idx="1"/>
          </p:nvPr>
        </p:nvSpPr>
        <p:spPr>
          <a:xfrm>
            <a:off x="3965525" y="3034550"/>
            <a:ext cx="4591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2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Shape 332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575" y="1902274"/>
            <a:ext cx="2478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1_Custom Layou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Content">
  <p:cSld name="Title and 2 Column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3"/>
          </p:nvPr>
        </p:nvSpPr>
        <p:spPr>
          <a:xfrm>
            <a:off x="4769708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23_Title and Content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6553200" y="4822078"/>
            <a:ext cx="23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_ONLY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197397" y="159275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0" y="4767263"/>
            <a:ext cx="91443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Shape 345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507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185504" y="4777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buNone/>
              <a:defRPr sz="1100">
                <a:solidFill>
                  <a:schemeClr val="dk1"/>
                </a:solidFill>
              </a:defRPr>
            </a:lvl2pPr>
            <a:lvl3pPr lvl="2" algn="l" rtl="0">
              <a:buNone/>
              <a:defRPr sz="1100">
                <a:solidFill>
                  <a:schemeClr val="dk1"/>
                </a:solidFill>
              </a:defRPr>
            </a:lvl3pPr>
            <a:lvl4pPr lvl="3" algn="l" rtl="0">
              <a:buNone/>
              <a:defRPr sz="1100">
                <a:solidFill>
                  <a:schemeClr val="dk1"/>
                </a:solidFill>
              </a:defRPr>
            </a:lvl4pPr>
            <a:lvl5pPr lvl="4" algn="l" rtl="0">
              <a:buNone/>
              <a:defRPr sz="1100">
                <a:solidFill>
                  <a:schemeClr val="dk1"/>
                </a:solidFill>
              </a:defRPr>
            </a:lvl5pPr>
            <a:lvl6pPr lvl="5" algn="l" rtl="0">
              <a:buNone/>
              <a:defRPr sz="1100">
                <a:solidFill>
                  <a:schemeClr val="dk1"/>
                </a:solidFill>
              </a:defRPr>
            </a:lvl6pPr>
            <a:lvl7pPr lvl="6" algn="l" rtl="0">
              <a:buNone/>
              <a:defRPr sz="1100">
                <a:solidFill>
                  <a:schemeClr val="dk1"/>
                </a:solidFill>
              </a:defRPr>
            </a:lvl7pPr>
            <a:lvl8pPr lvl="7" algn="l" rtl="0">
              <a:buNone/>
              <a:defRPr sz="1100">
                <a:solidFill>
                  <a:schemeClr val="dk1"/>
                </a:solidFill>
              </a:defRPr>
            </a:lvl8pPr>
            <a:lvl9pPr lvl="8" algn="l" rtl="0">
              <a:buNone/>
              <a:defRPr sz="11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">
  <p:cSld name="Title and 3 Colum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3235224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4"/>
          </p:nvPr>
        </p:nvSpPr>
        <p:spPr>
          <a:xfrm>
            <a:off x="6213272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Layout - Color">
  <p:cSld name="Title and 2 Column Layout - Colo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257174" y="1240923"/>
            <a:ext cx="41172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257174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3"/>
          </p:nvPr>
        </p:nvSpPr>
        <p:spPr>
          <a:xfrm>
            <a:off x="4769708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4"/>
          </p:nvPr>
        </p:nvSpPr>
        <p:spPr>
          <a:xfrm>
            <a:off x="257176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Shape 87"/>
          <p:cNvSpPr/>
          <p:nvPr/>
        </p:nvSpPr>
        <p:spPr>
          <a:xfrm>
            <a:off x="4769708" y="1240923"/>
            <a:ext cx="41172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5"/>
          </p:nvPr>
        </p:nvSpPr>
        <p:spPr>
          <a:xfrm>
            <a:off x="4769709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 Layout - Color">
  <p:cSld name="Title and 3 Column Layout - Colo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257175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3"/>
          </p:nvPr>
        </p:nvSpPr>
        <p:spPr>
          <a:xfrm>
            <a:off x="3235224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4"/>
          </p:nvPr>
        </p:nvSpPr>
        <p:spPr>
          <a:xfrm>
            <a:off x="6213272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/>
          <p:nvPr/>
        </p:nvSpPr>
        <p:spPr>
          <a:xfrm>
            <a:off x="257174" y="1240923"/>
            <a:ext cx="26736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5"/>
          </p:nvPr>
        </p:nvSpPr>
        <p:spPr>
          <a:xfrm>
            <a:off x="257176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235224" y="1240923"/>
            <a:ext cx="26736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6"/>
          </p:nvPr>
        </p:nvSpPr>
        <p:spPr>
          <a:xfrm>
            <a:off x="3235225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Shape 99"/>
          <p:cNvSpPr/>
          <p:nvPr/>
        </p:nvSpPr>
        <p:spPr>
          <a:xfrm>
            <a:off x="6213271" y="1240923"/>
            <a:ext cx="2673600" cy="66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7"/>
          </p:nvPr>
        </p:nvSpPr>
        <p:spPr>
          <a:xfrm>
            <a:off x="6213273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Column - Icons">
  <p:cSld name="Title, 3 Column - Ico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598822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3466630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"/>
          </p:nvPr>
        </p:nvSpPr>
        <p:spPr>
          <a:xfrm>
            <a:off x="6334438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07" name="Shape 107"/>
          <p:cNvCxnSpPr/>
          <p:nvPr/>
        </p:nvCxnSpPr>
        <p:spPr>
          <a:xfrm>
            <a:off x="6005309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Shape 108"/>
          <p:cNvCxnSpPr/>
          <p:nvPr/>
        </p:nvCxnSpPr>
        <p:spPr>
          <a:xfrm>
            <a:off x="3137500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Shape 109"/>
          <p:cNvSpPr/>
          <p:nvPr/>
        </p:nvSpPr>
        <p:spPr>
          <a:xfrm>
            <a:off x="1002932" y="1259397"/>
            <a:ext cx="1401300" cy="140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3871337" y="1259397"/>
            <a:ext cx="1401300" cy="14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738548" y="1259397"/>
            <a:ext cx="1401300" cy="140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598823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3466630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7"/>
          </p:nvPr>
        </p:nvSpPr>
        <p:spPr>
          <a:xfrm>
            <a:off x="6334438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0" y="0"/>
            <a:ext cx="9144000" cy="342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chemeClr val="accent2"/>
              </a:gs>
              <a:gs pos="100000">
                <a:schemeClr val="accent2"/>
              </a:gs>
            </a:gsLst>
            <a:lin ang="2399891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59747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Native Computing Foundation</a:t>
            </a:r>
            <a:endParaRPr sz="1100"/>
          </a:p>
        </p:txBody>
      </p:sp>
      <p:sp>
        <p:nvSpPr>
          <p:cNvPr id="51" name="Shape 51"/>
          <p:cNvSpPr txBox="1"/>
          <p:nvPr/>
        </p:nvSpPr>
        <p:spPr>
          <a:xfrm>
            <a:off x="257175" y="4767263"/>
            <a:ext cx="277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800" b="0" i="0" u="none" strike="noStrike" cap="none">
              <a:solidFill>
                <a:srgbClr val="8EA8A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710308" y="4811601"/>
            <a:ext cx="185168" cy="1851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566072" y="4837211"/>
            <a:ext cx="0" cy="133800"/>
          </a:xfrm>
          <a:prstGeom prst="straightConnector1">
            <a:avLst/>
          </a:prstGeom>
          <a:noFill/>
          <a:ln w="12700" cap="flat" cmpd="sng">
            <a:solidFill>
              <a:srgbClr val="8EA8A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62">
          <p15:clr>
            <a:srgbClr val="F26B43"/>
          </p15:clr>
        </p15:guide>
        <p15:guide id="2" pos="5598">
          <p15:clr>
            <a:srgbClr val="F26B43"/>
          </p15:clr>
        </p15:guide>
        <p15:guide id="3" pos="2880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203" name="Shape 203"/>
          <p:cNvSpPr/>
          <p:nvPr/>
        </p:nvSpPr>
        <p:spPr>
          <a:xfrm>
            <a:off x="0" y="0"/>
            <a:ext cx="9144000" cy="342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chemeClr val="accent2"/>
              </a:gs>
              <a:gs pos="100000">
                <a:schemeClr val="accent2"/>
              </a:gs>
            </a:gsLst>
            <a:lin ang="2399891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59747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2018 Cloud Native Computing Foundation</a:t>
            </a:r>
            <a:endParaRPr sz="1100"/>
          </a:p>
        </p:txBody>
      </p:sp>
      <p:sp>
        <p:nvSpPr>
          <p:cNvPr id="205" name="Shape 205"/>
          <p:cNvSpPr txBox="1"/>
          <p:nvPr/>
        </p:nvSpPr>
        <p:spPr>
          <a:xfrm>
            <a:off x="257175" y="4767263"/>
            <a:ext cx="277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800" b="0" i="0" u="none" strike="noStrike" cap="none">
              <a:solidFill>
                <a:srgbClr val="8EA8A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8710308" y="4811601"/>
            <a:ext cx="185168" cy="1851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Shape 207"/>
          <p:cNvCxnSpPr/>
          <p:nvPr/>
        </p:nvCxnSpPr>
        <p:spPr>
          <a:xfrm>
            <a:off x="566072" y="4837211"/>
            <a:ext cx="0" cy="133800"/>
          </a:xfrm>
          <a:prstGeom prst="straightConnector1">
            <a:avLst/>
          </a:prstGeom>
          <a:noFill/>
          <a:ln w="12700" cap="flat" cmpd="sng">
            <a:solidFill>
              <a:srgbClr val="8EA8A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708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2">
          <p15:clr>
            <a:srgbClr val="F26B43"/>
          </p15:clr>
        </p15:guide>
        <p15:guide id="2" pos="5598">
          <p15:clr>
            <a:srgbClr val="F26B43"/>
          </p15:clr>
        </p15:guide>
        <p15:guide id="3" pos="2880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nkohn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cncf/presentations" TargetMode="Externa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9" Type="http://schemas.openxmlformats.org/officeDocument/2006/relationships/image" Target="../media/image106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42" Type="http://schemas.openxmlformats.org/officeDocument/2006/relationships/image" Target="../media/image109.png"/><Relationship Id="rId47" Type="http://schemas.openxmlformats.org/officeDocument/2006/relationships/image" Target="../media/image11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3.png"/><Relationship Id="rId29" Type="http://schemas.openxmlformats.org/officeDocument/2006/relationships/image" Target="../media/image96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40" Type="http://schemas.openxmlformats.org/officeDocument/2006/relationships/image" Target="../media/image107.png"/><Relationship Id="rId45" Type="http://schemas.openxmlformats.org/officeDocument/2006/relationships/image" Target="../media/image45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49" Type="http://schemas.openxmlformats.org/officeDocument/2006/relationships/image" Target="../media/image115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4" Type="http://schemas.openxmlformats.org/officeDocument/2006/relationships/image" Target="../media/image111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2.png"/><Relationship Id="rId43" Type="http://schemas.openxmlformats.org/officeDocument/2006/relationships/image" Target="../media/image110.png"/><Relationship Id="rId48" Type="http://schemas.openxmlformats.org/officeDocument/2006/relationships/image" Target="../media/image114.png"/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Relationship Id="rId46" Type="http://schemas.openxmlformats.org/officeDocument/2006/relationships/image" Target="../media/image112.png"/><Relationship Id="rId20" Type="http://schemas.openxmlformats.org/officeDocument/2006/relationships/image" Target="../media/image87.pn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www.cncf.io/blog/2017/06/05/30-highest-velocity-open-source-project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21" Type="http://schemas.openxmlformats.org/officeDocument/2006/relationships/image" Target="../media/image37.png"/><Relationship Id="rId42" Type="http://schemas.openxmlformats.org/officeDocument/2006/relationships/image" Target="../media/image82.png"/><Relationship Id="rId47" Type="http://schemas.openxmlformats.org/officeDocument/2006/relationships/image" Target="../media/image92.png"/><Relationship Id="rId63" Type="http://schemas.openxmlformats.org/officeDocument/2006/relationships/image" Target="../media/image107.png"/><Relationship Id="rId68" Type="http://schemas.openxmlformats.org/officeDocument/2006/relationships/image" Target="../media/image111.png"/><Relationship Id="rId16" Type="http://schemas.openxmlformats.org/officeDocument/2006/relationships/image" Target="../media/image32.png"/><Relationship Id="rId11" Type="http://schemas.openxmlformats.org/officeDocument/2006/relationships/image" Target="../media/image27.png"/><Relationship Id="rId32" Type="http://schemas.openxmlformats.org/officeDocument/2006/relationships/image" Target="../media/image130.png"/><Relationship Id="rId37" Type="http://schemas.openxmlformats.org/officeDocument/2006/relationships/image" Target="../media/image76.png"/><Relationship Id="rId53" Type="http://schemas.openxmlformats.org/officeDocument/2006/relationships/image" Target="../media/image95.png"/><Relationship Id="rId58" Type="http://schemas.openxmlformats.org/officeDocument/2006/relationships/image" Target="../media/image100.png"/><Relationship Id="rId74" Type="http://schemas.openxmlformats.org/officeDocument/2006/relationships/image" Target="../media/image93.png"/><Relationship Id="rId79" Type="http://schemas.openxmlformats.org/officeDocument/2006/relationships/image" Target="../media/image147.png"/><Relationship Id="rId5" Type="http://schemas.openxmlformats.org/officeDocument/2006/relationships/image" Target="../media/image122.png"/><Relationship Id="rId61" Type="http://schemas.openxmlformats.org/officeDocument/2006/relationships/image" Target="../media/image115.png"/><Relationship Id="rId19" Type="http://schemas.openxmlformats.org/officeDocument/2006/relationships/image" Target="../media/image35.jp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35.png"/><Relationship Id="rId48" Type="http://schemas.openxmlformats.org/officeDocument/2006/relationships/image" Target="../media/image91.png"/><Relationship Id="rId56" Type="http://schemas.openxmlformats.org/officeDocument/2006/relationships/image" Target="../media/image141.png"/><Relationship Id="rId64" Type="http://schemas.openxmlformats.org/officeDocument/2006/relationships/image" Target="../media/image103.png"/><Relationship Id="rId69" Type="http://schemas.openxmlformats.org/officeDocument/2006/relationships/image" Target="../media/image142.png"/><Relationship Id="rId77" Type="http://schemas.openxmlformats.org/officeDocument/2006/relationships/image" Target="../media/image112.png"/><Relationship Id="rId8" Type="http://schemas.openxmlformats.org/officeDocument/2006/relationships/image" Target="../media/image125.png"/><Relationship Id="rId51" Type="http://schemas.openxmlformats.org/officeDocument/2006/relationships/image" Target="../media/image139.png"/><Relationship Id="rId72" Type="http://schemas.openxmlformats.org/officeDocument/2006/relationships/image" Target="../media/image89.png"/><Relationship Id="rId80" Type="http://schemas.openxmlformats.org/officeDocument/2006/relationships/image" Target="../media/image148.png"/><Relationship Id="rId3" Type="http://schemas.openxmlformats.org/officeDocument/2006/relationships/image" Target="../media/image12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131.png"/><Relationship Id="rId38" Type="http://schemas.openxmlformats.org/officeDocument/2006/relationships/image" Target="../media/image78.png"/><Relationship Id="rId46" Type="http://schemas.openxmlformats.org/officeDocument/2006/relationships/image" Target="../media/image88.png"/><Relationship Id="rId59" Type="http://schemas.openxmlformats.org/officeDocument/2006/relationships/image" Target="../media/image101.png"/><Relationship Id="rId67" Type="http://schemas.openxmlformats.org/officeDocument/2006/relationships/image" Target="../media/image106.png"/><Relationship Id="rId20" Type="http://schemas.openxmlformats.org/officeDocument/2006/relationships/image" Target="../media/image36.png"/><Relationship Id="rId41" Type="http://schemas.openxmlformats.org/officeDocument/2006/relationships/image" Target="../media/image81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75" Type="http://schemas.openxmlformats.org/officeDocument/2006/relationships/image" Target="../media/image14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3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74.png"/><Relationship Id="rId49" Type="http://schemas.openxmlformats.org/officeDocument/2006/relationships/image" Target="../media/image137.png"/><Relationship Id="rId57" Type="http://schemas.openxmlformats.org/officeDocument/2006/relationships/image" Target="../media/image99.png"/><Relationship Id="rId10" Type="http://schemas.openxmlformats.org/officeDocument/2006/relationships/image" Target="../media/image127.png"/><Relationship Id="rId31" Type="http://schemas.openxmlformats.org/officeDocument/2006/relationships/image" Target="../media/image129.png"/><Relationship Id="rId44" Type="http://schemas.openxmlformats.org/officeDocument/2006/relationships/image" Target="../media/image136.png"/><Relationship Id="rId52" Type="http://schemas.openxmlformats.org/officeDocument/2006/relationships/image" Target="../media/image140.png"/><Relationship Id="rId60" Type="http://schemas.openxmlformats.org/officeDocument/2006/relationships/image" Target="../media/image110.png"/><Relationship Id="rId65" Type="http://schemas.openxmlformats.org/officeDocument/2006/relationships/image" Target="../media/image104.png"/><Relationship Id="rId73" Type="http://schemas.openxmlformats.org/officeDocument/2006/relationships/image" Target="../media/image144.png"/><Relationship Id="rId78" Type="http://schemas.openxmlformats.org/officeDocument/2006/relationships/image" Target="../media/image146.png"/><Relationship Id="rId81" Type="http://schemas.openxmlformats.org/officeDocument/2006/relationships/image" Target="../media/image149.png"/><Relationship Id="rId4" Type="http://schemas.openxmlformats.org/officeDocument/2006/relationships/image" Target="../media/image121.jpg"/><Relationship Id="rId9" Type="http://schemas.openxmlformats.org/officeDocument/2006/relationships/image" Target="../media/image126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9" Type="http://schemas.openxmlformats.org/officeDocument/2006/relationships/image" Target="../media/image134.png"/><Relationship Id="rId34" Type="http://schemas.openxmlformats.org/officeDocument/2006/relationships/image" Target="../media/image132.png"/><Relationship Id="rId50" Type="http://schemas.openxmlformats.org/officeDocument/2006/relationships/image" Target="../media/image138.png"/><Relationship Id="rId55" Type="http://schemas.openxmlformats.org/officeDocument/2006/relationships/image" Target="../media/image98.png"/><Relationship Id="rId76" Type="http://schemas.openxmlformats.org/officeDocument/2006/relationships/image" Target="../media/image108.png"/><Relationship Id="rId7" Type="http://schemas.openxmlformats.org/officeDocument/2006/relationships/image" Target="../media/image124.jpg"/><Relationship Id="rId71" Type="http://schemas.openxmlformats.org/officeDocument/2006/relationships/image" Target="../media/image143.png"/><Relationship Id="rId2" Type="http://schemas.openxmlformats.org/officeDocument/2006/relationships/notesSlide" Target="../notesSlides/notesSlide16.xml"/><Relationship Id="rId29" Type="http://schemas.openxmlformats.org/officeDocument/2006/relationships/image" Target="../media/image45.png"/><Relationship Id="rId24" Type="http://schemas.openxmlformats.org/officeDocument/2006/relationships/image" Target="../media/image40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66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2.jpg"/><Relationship Id="rId21" Type="http://schemas.openxmlformats.org/officeDocument/2006/relationships/image" Target="../media/image168.png"/><Relationship Id="rId42" Type="http://schemas.openxmlformats.org/officeDocument/2006/relationships/image" Target="../media/image188.png"/><Relationship Id="rId47" Type="http://schemas.openxmlformats.org/officeDocument/2006/relationships/image" Target="../media/image193.png"/><Relationship Id="rId63" Type="http://schemas.openxmlformats.org/officeDocument/2006/relationships/image" Target="../media/image206.png"/><Relationship Id="rId68" Type="http://schemas.openxmlformats.org/officeDocument/2006/relationships/image" Target="../media/image211.png"/><Relationship Id="rId16" Type="http://schemas.openxmlformats.org/officeDocument/2006/relationships/image" Target="../media/image16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6.png"/><Relationship Id="rId45" Type="http://schemas.openxmlformats.org/officeDocument/2006/relationships/image" Target="../media/image191.png"/><Relationship Id="rId53" Type="http://schemas.openxmlformats.org/officeDocument/2006/relationships/image" Target="../media/image197.png"/><Relationship Id="rId58" Type="http://schemas.openxmlformats.org/officeDocument/2006/relationships/image" Target="../media/image201.png"/><Relationship Id="rId66" Type="http://schemas.openxmlformats.org/officeDocument/2006/relationships/image" Target="../media/image209.png"/><Relationship Id="rId74" Type="http://schemas.openxmlformats.org/officeDocument/2006/relationships/image" Target="../media/image216.png"/><Relationship Id="rId79" Type="http://schemas.openxmlformats.org/officeDocument/2006/relationships/image" Target="../media/image220.png"/><Relationship Id="rId5" Type="http://schemas.openxmlformats.org/officeDocument/2006/relationships/image" Target="../media/image152.png"/><Relationship Id="rId61" Type="http://schemas.openxmlformats.org/officeDocument/2006/relationships/image" Target="../media/image204.png"/><Relationship Id="rId19" Type="http://schemas.openxmlformats.org/officeDocument/2006/relationships/image" Target="../media/image166.jp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43" Type="http://schemas.openxmlformats.org/officeDocument/2006/relationships/image" Target="../media/image189.png"/><Relationship Id="rId48" Type="http://schemas.openxmlformats.org/officeDocument/2006/relationships/image" Target="../media/image194.png"/><Relationship Id="rId56" Type="http://schemas.openxmlformats.org/officeDocument/2006/relationships/image" Target="../media/image200.png"/><Relationship Id="rId64" Type="http://schemas.openxmlformats.org/officeDocument/2006/relationships/image" Target="../media/image207.png"/><Relationship Id="rId69" Type="http://schemas.openxmlformats.org/officeDocument/2006/relationships/image" Target="../media/image212.png"/><Relationship Id="rId77" Type="http://schemas.openxmlformats.org/officeDocument/2006/relationships/image" Target="../media/image219.png"/><Relationship Id="rId8" Type="http://schemas.openxmlformats.org/officeDocument/2006/relationships/image" Target="../media/image155.png"/><Relationship Id="rId51" Type="http://schemas.openxmlformats.org/officeDocument/2006/relationships/image" Target="../media/image195.png"/><Relationship Id="rId72" Type="http://schemas.openxmlformats.org/officeDocument/2006/relationships/image" Target="../media/image214.png"/><Relationship Id="rId80" Type="http://schemas.openxmlformats.org/officeDocument/2006/relationships/image" Target="../media/image221.png"/><Relationship Id="rId3" Type="http://schemas.openxmlformats.org/officeDocument/2006/relationships/image" Target="../media/image150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8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46" Type="http://schemas.openxmlformats.org/officeDocument/2006/relationships/image" Target="../media/image192.png"/><Relationship Id="rId59" Type="http://schemas.openxmlformats.org/officeDocument/2006/relationships/image" Target="../media/image202.png"/><Relationship Id="rId67" Type="http://schemas.openxmlformats.org/officeDocument/2006/relationships/image" Target="../media/image210.png"/><Relationship Id="rId20" Type="http://schemas.openxmlformats.org/officeDocument/2006/relationships/image" Target="../media/image167.png"/><Relationship Id="rId41" Type="http://schemas.openxmlformats.org/officeDocument/2006/relationships/image" Target="../media/image187.png"/><Relationship Id="rId54" Type="http://schemas.openxmlformats.org/officeDocument/2006/relationships/image" Target="../media/image198.png"/><Relationship Id="rId62" Type="http://schemas.openxmlformats.org/officeDocument/2006/relationships/image" Target="../media/image205.png"/><Relationship Id="rId70" Type="http://schemas.openxmlformats.org/officeDocument/2006/relationships/image" Target="../media/image80.png"/><Relationship Id="rId75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49" Type="http://schemas.openxmlformats.org/officeDocument/2006/relationships/image" Target="../media/image97.png"/><Relationship Id="rId57" Type="http://schemas.openxmlformats.org/officeDocument/2006/relationships/image" Target="../media/image104.png"/><Relationship Id="rId10" Type="http://schemas.openxmlformats.org/officeDocument/2006/relationships/image" Target="../media/image157.png"/><Relationship Id="rId31" Type="http://schemas.openxmlformats.org/officeDocument/2006/relationships/image" Target="../media/image177.png"/><Relationship Id="rId44" Type="http://schemas.openxmlformats.org/officeDocument/2006/relationships/image" Target="../media/image190.png"/><Relationship Id="rId52" Type="http://schemas.openxmlformats.org/officeDocument/2006/relationships/image" Target="../media/image196.png"/><Relationship Id="rId60" Type="http://schemas.openxmlformats.org/officeDocument/2006/relationships/image" Target="../media/image203.png"/><Relationship Id="rId65" Type="http://schemas.openxmlformats.org/officeDocument/2006/relationships/image" Target="../media/image208.png"/><Relationship Id="rId73" Type="http://schemas.openxmlformats.org/officeDocument/2006/relationships/image" Target="../media/image215.png"/><Relationship Id="rId78" Type="http://schemas.openxmlformats.org/officeDocument/2006/relationships/image" Target="../media/image95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9" Type="http://schemas.openxmlformats.org/officeDocument/2006/relationships/image" Target="../media/image185.png"/><Relationship Id="rId34" Type="http://schemas.openxmlformats.org/officeDocument/2006/relationships/image" Target="../media/image180.png"/><Relationship Id="rId50" Type="http://schemas.openxmlformats.org/officeDocument/2006/relationships/image" Target="../media/image98.png"/><Relationship Id="rId55" Type="http://schemas.openxmlformats.org/officeDocument/2006/relationships/image" Target="../media/image199.png"/><Relationship Id="rId76" Type="http://schemas.openxmlformats.org/officeDocument/2006/relationships/image" Target="../media/image218.png"/><Relationship Id="rId7" Type="http://schemas.openxmlformats.org/officeDocument/2006/relationships/image" Target="../media/image154.png"/><Relationship Id="rId71" Type="http://schemas.openxmlformats.org/officeDocument/2006/relationships/image" Target="../media/image213.jpg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175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4.png"/><Relationship Id="rId21" Type="http://schemas.openxmlformats.org/officeDocument/2006/relationships/image" Target="../media/image239.png"/><Relationship Id="rId42" Type="http://schemas.openxmlformats.org/officeDocument/2006/relationships/image" Target="../media/image259.png"/><Relationship Id="rId47" Type="http://schemas.openxmlformats.org/officeDocument/2006/relationships/image" Target="../media/image263.png"/><Relationship Id="rId63" Type="http://schemas.openxmlformats.org/officeDocument/2006/relationships/image" Target="../media/image276.png"/><Relationship Id="rId68" Type="http://schemas.openxmlformats.org/officeDocument/2006/relationships/image" Target="../media/image280.png"/><Relationship Id="rId16" Type="http://schemas.openxmlformats.org/officeDocument/2006/relationships/image" Target="../media/image235.png"/><Relationship Id="rId11" Type="http://schemas.openxmlformats.org/officeDocument/2006/relationships/image" Target="../media/image230.png"/><Relationship Id="rId24" Type="http://schemas.openxmlformats.org/officeDocument/2006/relationships/image" Target="../media/image242.png"/><Relationship Id="rId32" Type="http://schemas.openxmlformats.org/officeDocument/2006/relationships/image" Target="../media/image249.png"/><Relationship Id="rId37" Type="http://schemas.openxmlformats.org/officeDocument/2006/relationships/image" Target="../media/image254.png"/><Relationship Id="rId40" Type="http://schemas.openxmlformats.org/officeDocument/2006/relationships/image" Target="../media/image257.png"/><Relationship Id="rId45" Type="http://schemas.openxmlformats.org/officeDocument/2006/relationships/image" Target="../media/image261.png"/><Relationship Id="rId53" Type="http://schemas.openxmlformats.org/officeDocument/2006/relationships/image" Target="../media/image269.png"/><Relationship Id="rId58" Type="http://schemas.openxmlformats.org/officeDocument/2006/relationships/image" Target="../media/image272.png"/><Relationship Id="rId66" Type="http://schemas.openxmlformats.org/officeDocument/2006/relationships/image" Target="../media/image278.png"/><Relationship Id="rId74" Type="http://schemas.openxmlformats.org/officeDocument/2006/relationships/image" Target="../media/image286.png"/><Relationship Id="rId5" Type="http://schemas.openxmlformats.org/officeDocument/2006/relationships/image" Target="../media/image224.png"/><Relationship Id="rId61" Type="http://schemas.openxmlformats.org/officeDocument/2006/relationships/image" Target="../media/image274.png"/><Relationship Id="rId19" Type="http://schemas.openxmlformats.org/officeDocument/2006/relationships/image" Target="../media/image237.png"/><Relationship Id="rId14" Type="http://schemas.openxmlformats.org/officeDocument/2006/relationships/image" Target="../media/image233.png"/><Relationship Id="rId22" Type="http://schemas.openxmlformats.org/officeDocument/2006/relationships/image" Target="../media/image240.png"/><Relationship Id="rId27" Type="http://schemas.openxmlformats.org/officeDocument/2006/relationships/image" Target="../media/image115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Relationship Id="rId43" Type="http://schemas.openxmlformats.org/officeDocument/2006/relationships/image" Target="../media/image135.png"/><Relationship Id="rId48" Type="http://schemas.openxmlformats.org/officeDocument/2006/relationships/image" Target="../media/image264.png"/><Relationship Id="rId56" Type="http://schemas.openxmlformats.org/officeDocument/2006/relationships/image" Target="../media/image270.png"/><Relationship Id="rId64" Type="http://schemas.openxmlformats.org/officeDocument/2006/relationships/image" Target="../media/image277.png"/><Relationship Id="rId69" Type="http://schemas.openxmlformats.org/officeDocument/2006/relationships/image" Target="../media/image281.png"/><Relationship Id="rId77" Type="http://schemas.openxmlformats.org/officeDocument/2006/relationships/image" Target="../media/image289.png"/><Relationship Id="rId8" Type="http://schemas.openxmlformats.org/officeDocument/2006/relationships/image" Target="../media/image227.png"/><Relationship Id="rId51" Type="http://schemas.openxmlformats.org/officeDocument/2006/relationships/image" Target="../media/image267.png"/><Relationship Id="rId72" Type="http://schemas.openxmlformats.org/officeDocument/2006/relationships/image" Target="../media/image284.png"/><Relationship Id="rId3" Type="http://schemas.openxmlformats.org/officeDocument/2006/relationships/image" Target="../media/image222.png"/><Relationship Id="rId12" Type="http://schemas.openxmlformats.org/officeDocument/2006/relationships/image" Target="../media/image231.jpg"/><Relationship Id="rId17" Type="http://schemas.openxmlformats.org/officeDocument/2006/relationships/image" Target="../media/image88.png"/><Relationship Id="rId25" Type="http://schemas.openxmlformats.org/officeDocument/2006/relationships/image" Target="../media/image243.png"/><Relationship Id="rId33" Type="http://schemas.openxmlformats.org/officeDocument/2006/relationships/image" Target="../media/image250.png"/><Relationship Id="rId38" Type="http://schemas.openxmlformats.org/officeDocument/2006/relationships/image" Target="../media/image255.png"/><Relationship Id="rId46" Type="http://schemas.openxmlformats.org/officeDocument/2006/relationships/image" Target="../media/image262.png"/><Relationship Id="rId59" Type="http://schemas.openxmlformats.org/officeDocument/2006/relationships/image" Target="../media/image273.png"/><Relationship Id="rId67" Type="http://schemas.openxmlformats.org/officeDocument/2006/relationships/image" Target="../media/image279.png"/><Relationship Id="rId20" Type="http://schemas.openxmlformats.org/officeDocument/2006/relationships/image" Target="../media/image238.png"/><Relationship Id="rId41" Type="http://schemas.openxmlformats.org/officeDocument/2006/relationships/image" Target="../media/image258.png"/><Relationship Id="rId54" Type="http://schemas.openxmlformats.org/officeDocument/2006/relationships/image" Target="../media/image99.png"/><Relationship Id="rId62" Type="http://schemas.openxmlformats.org/officeDocument/2006/relationships/image" Target="../media/image275.jpg"/><Relationship Id="rId70" Type="http://schemas.openxmlformats.org/officeDocument/2006/relationships/image" Target="../media/image282.png"/><Relationship Id="rId75" Type="http://schemas.openxmlformats.org/officeDocument/2006/relationships/image" Target="../media/image2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5.png"/><Relationship Id="rId15" Type="http://schemas.openxmlformats.org/officeDocument/2006/relationships/image" Target="../media/image234.png"/><Relationship Id="rId23" Type="http://schemas.openxmlformats.org/officeDocument/2006/relationships/image" Target="../media/image241.png"/><Relationship Id="rId28" Type="http://schemas.openxmlformats.org/officeDocument/2006/relationships/image" Target="../media/image245.png"/><Relationship Id="rId36" Type="http://schemas.openxmlformats.org/officeDocument/2006/relationships/image" Target="../media/image253.png"/><Relationship Id="rId49" Type="http://schemas.openxmlformats.org/officeDocument/2006/relationships/image" Target="../media/image265.png"/><Relationship Id="rId57" Type="http://schemas.openxmlformats.org/officeDocument/2006/relationships/image" Target="../media/image271.png"/><Relationship Id="rId10" Type="http://schemas.openxmlformats.org/officeDocument/2006/relationships/image" Target="../media/image229.png"/><Relationship Id="rId31" Type="http://schemas.openxmlformats.org/officeDocument/2006/relationships/image" Target="../media/image248.png"/><Relationship Id="rId44" Type="http://schemas.openxmlformats.org/officeDocument/2006/relationships/image" Target="../media/image260.png"/><Relationship Id="rId52" Type="http://schemas.openxmlformats.org/officeDocument/2006/relationships/image" Target="../media/image268.png"/><Relationship Id="rId60" Type="http://schemas.openxmlformats.org/officeDocument/2006/relationships/image" Target="../media/image103.png"/><Relationship Id="rId65" Type="http://schemas.openxmlformats.org/officeDocument/2006/relationships/image" Target="../media/image111.png"/><Relationship Id="rId73" Type="http://schemas.openxmlformats.org/officeDocument/2006/relationships/image" Target="../media/image285.png"/><Relationship Id="rId78" Type="http://schemas.openxmlformats.org/officeDocument/2006/relationships/image" Target="../media/image290.png"/><Relationship Id="rId4" Type="http://schemas.openxmlformats.org/officeDocument/2006/relationships/image" Target="../media/image223.png"/><Relationship Id="rId9" Type="http://schemas.openxmlformats.org/officeDocument/2006/relationships/image" Target="../media/image228.jpg"/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39" Type="http://schemas.openxmlformats.org/officeDocument/2006/relationships/image" Target="../media/image256.png"/><Relationship Id="rId34" Type="http://schemas.openxmlformats.org/officeDocument/2006/relationships/image" Target="../media/image251.png"/><Relationship Id="rId50" Type="http://schemas.openxmlformats.org/officeDocument/2006/relationships/image" Target="../media/image266.png"/><Relationship Id="rId55" Type="http://schemas.openxmlformats.org/officeDocument/2006/relationships/image" Target="../media/image100.png"/><Relationship Id="rId76" Type="http://schemas.openxmlformats.org/officeDocument/2006/relationships/image" Target="../media/image288.png"/><Relationship Id="rId7" Type="http://schemas.openxmlformats.org/officeDocument/2006/relationships/image" Target="../media/image226.png"/><Relationship Id="rId71" Type="http://schemas.openxmlformats.org/officeDocument/2006/relationships/image" Target="../media/image283.png"/><Relationship Id="rId2" Type="http://schemas.openxmlformats.org/officeDocument/2006/relationships/notesSlide" Target="../notesSlides/notesSlide18.xml"/><Relationship Id="rId29" Type="http://schemas.openxmlformats.org/officeDocument/2006/relationships/image" Target="../media/image2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jp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certification/software-conformance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1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2.png"/><Relationship Id="rId18" Type="http://schemas.openxmlformats.org/officeDocument/2006/relationships/image" Target="../media/image307.png"/><Relationship Id="rId26" Type="http://schemas.openxmlformats.org/officeDocument/2006/relationships/image" Target="../media/image315.png"/><Relationship Id="rId39" Type="http://schemas.openxmlformats.org/officeDocument/2006/relationships/image" Target="../media/image327.png"/><Relationship Id="rId21" Type="http://schemas.openxmlformats.org/officeDocument/2006/relationships/image" Target="../media/image310.png"/><Relationship Id="rId34" Type="http://schemas.openxmlformats.org/officeDocument/2006/relationships/image" Target="../media/image322.png"/><Relationship Id="rId42" Type="http://schemas.openxmlformats.org/officeDocument/2006/relationships/image" Target="../media/image181.png"/><Relationship Id="rId47" Type="http://schemas.openxmlformats.org/officeDocument/2006/relationships/image" Target="../media/image238.png"/><Relationship Id="rId50" Type="http://schemas.openxmlformats.org/officeDocument/2006/relationships/image" Target="../media/image270.png"/><Relationship Id="rId55" Type="http://schemas.openxmlformats.org/officeDocument/2006/relationships/image" Target="../media/image43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05.png"/><Relationship Id="rId29" Type="http://schemas.openxmlformats.org/officeDocument/2006/relationships/image" Target="../media/image317.png"/><Relationship Id="rId11" Type="http://schemas.openxmlformats.org/officeDocument/2006/relationships/image" Target="../media/image300.png"/><Relationship Id="rId24" Type="http://schemas.openxmlformats.org/officeDocument/2006/relationships/image" Target="../media/image313.png"/><Relationship Id="rId32" Type="http://schemas.openxmlformats.org/officeDocument/2006/relationships/image" Target="../media/image320.png"/><Relationship Id="rId37" Type="http://schemas.openxmlformats.org/officeDocument/2006/relationships/image" Target="../media/image325.png"/><Relationship Id="rId40" Type="http://schemas.openxmlformats.org/officeDocument/2006/relationships/image" Target="../media/image328.png"/><Relationship Id="rId45" Type="http://schemas.openxmlformats.org/officeDocument/2006/relationships/image" Target="../media/image189.png"/><Relationship Id="rId53" Type="http://schemas.openxmlformats.org/officeDocument/2006/relationships/image" Target="../media/image331.png"/><Relationship Id="rId5" Type="http://schemas.openxmlformats.org/officeDocument/2006/relationships/image" Target="../media/image294.png"/><Relationship Id="rId19" Type="http://schemas.openxmlformats.org/officeDocument/2006/relationships/image" Target="../media/image308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303.png"/><Relationship Id="rId22" Type="http://schemas.openxmlformats.org/officeDocument/2006/relationships/image" Target="../media/image311.png"/><Relationship Id="rId27" Type="http://schemas.openxmlformats.org/officeDocument/2006/relationships/image" Target="../media/image266.png"/><Relationship Id="rId30" Type="http://schemas.openxmlformats.org/officeDocument/2006/relationships/image" Target="../media/image318.png"/><Relationship Id="rId35" Type="http://schemas.openxmlformats.org/officeDocument/2006/relationships/image" Target="../media/image323.png"/><Relationship Id="rId43" Type="http://schemas.openxmlformats.org/officeDocument/2006/relationships/image" Target="../media/image187.png"/><Relationship Id="rId48" Type="http://schemas.openxmlformats.org/officeDocument/2006/relationships/image" Target="../media/image240.png"/><Relationship Id="rId56" Type="http://schemas.openxmlformats.org/officeDocument/2006/relationships/image" Target="../media/image44.png"/><Relationship Id="rId8" Type="http://schemas.openxmlformats.org/officeDocument/2006/relationships/image" Target="../media/image297.png"/><Relationship Id="rId51" Type="http://schemas.openxmlformats.org/officeDocument/2006/relationships/image" Target="../media/image329.png"/><Relationship Id="rId3" Type="http://schemas.openxmlformats.org/officeDocument/2006/relationships/image" Target="../media/image292.png"/><Relationship Id="rId12" Type="http://schemas.openxmlformats.org/officeDocument/2006/relationships/image" Target="../media/image301.png"/><Relationship Id="rId17" Type="http://schemas.openxmlformats.org/officeDocument/2006/relationships/image" Target="../media/image306.png"/><Relationship Id="rId25" Type="http://schemas.openxmlformats.org/officeDocument/2006/relationships/image" Target="../media/image314.png"/><Relationship Id="rId33" Type="http://schemas.openxmlformats.org/officeDocument/2006/relationships/image" Target="../media/image321.png"/><Relationship Id="rId38" Type="http://schemas.openxmlformats.org/officeDocument/2006/relationships/image" Target="../media/image326.png"/><Relationship Id="rId46" Type="http://schemas.openxmlformats.org/officeDocument/2006/relationships/image" Target="../media/image191.png"/><Relationship Id="rId20" Type="http://schemas.openxmlformats.org/officeDocument/2006/relationships/image" Target="../media/image309.png"/><Relationship Id="rId41" Type="http://schemas.openxmlformats.org/officeDocument/2006/relationships/image" Target="../media/image211.png"/><Relationship Id="rId54" Type="http://schemas.openxmlformats.org/officeDocument/2006/relationships/image" Target="../media/image33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95.png"/><Relationship Id="rId15" Type="http://schemas.openxmlformats.org/officeDocument/2006/relationships/image" Target="../media/image304.png"/><Relationship Id="rId23" Type="http://schemas.openxmlformats.org/officeDocument/2006/relationships/image" Target="../media/image312.png"/><Relationship Id="rId28" Type="http://schemas.openxmlformats.org/officeDocument/2006/relationships/image" Target="../media/image316.png"/><Relationship Id="rId36" Type="http://schemas.openxmlformats.org/officeDocument/2006/relationships/image" Target="../media/image324.png"/><Relationship Id="rId49" Type="http://schemas.openxmlformats.org/officeDocument/2006/relationships/image" Target="../media/image123.png"/><Relationship Id="rId57" Type="http://schemas.openxmlformats.org/officeDocument/2006/relationships/image" Target="../media/image205.png"/><Relationship Id="rId10" Type="http://schemas.openxmlformats.org/officeDocument/2006/relationships/image" Target="../media/image299.png"/><Relationship Id="rId31" Type="http://schemas.openxmlformats.org/officeDocument/2006/relationships/image" Target="../media/image319.png"/><Relationship Id="rId44" Type="http://schemas.openxmlformats.org/officeDocument/2006/relationships/image" Target="../media/image41.png"/><Relationship Id="rId52" Type="http://schemas.openxmlformats.org/officeDocument/2006/relationships/image" Target="../media/image3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x.org/course/introduction-kubernetes-linuxfoundationx-lfs158x#!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training.linuxfoundation.org/linux-courses/system-administration-training/kubernetes-fundamental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certification/expert/cka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hyperlink" Target="https://www.cncf.io/certification/expert/cka/ckad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partner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35.png"/><Relationship Id="rId4" Type="http://schemas.openxmlformats.org/officeDocument/2006/relationships/hyperlink" Target="https://www.cncf.io/certification/kcsp/" TargetMode="Externa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5.png"/><Relationship Id="rId18" Type="http://schemas.openxmlformats.org/officeDocument/2006/relationships/image" Target="../media/image349.png"/><Relationship Id="rId26" Type="http://schemas.openxmlformats.org/officeDocument/2006/relationships/image" Target="../media/image353.png"/><Relationship Id="rId39" Type="http://schemas.openxmlformats.org/officeDocument/2006/relationships/image" Target="../media/image362.png"/><Relationship Id="rId21" Type="http://schemas.openxmlformats.org/officeDocument/2006/relationships/image" Target="../media/image247.png"/><Relationship Id="rId34" Type="http://schemas.openxmlformats.org/officeDocument/2006/relationships/image" Target="../media/image357.png"/><Relationship Id="rId42" Type="http://schemas.openxmlformats.org/officeDocument/2006/relationships/image" Target="../media/image364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44.png"/><Relationship Id="rId20" Type="http://schemas.openxmlformats.org/officeDocument/2006/relationships/image" Target="../media/image351.png"/><Relationship Id="rId29" Type="http://schemas.openxmlformats.org/officeDocument/2006/relationships/image" Target="../media/image326.png"/><Relationship Id="rId41" Type="http://schemas.openxmlformats.org/officeDocument/2006/relationships/image" Target="../media/image36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9.png"/><Relationship Id="rId11" Type="http://schemas.openxmlformats.org/officeDocument/2006/relationships/image" Target="../media/image343.png"/><Relationship Id="rId24" Type="http://schemas.openxmlformats.org/officeDocument/2006/relationships/image" Target="../media/image319.png"/><Relationship Id="rId32" Type="http://schemas.openxmlformats.org/officeDocument/2006/relationships/image" Target="../media/image39.png"/><Relationship Id="rId37" Type="http://schemas.openxmlformats.org/officeDocument/2006/relationships/image" Target="../media/image360.png"/><Relationship Id="rId40" Type="http://schemas.openxmlformats.org/officeDocument/2006/relationships/image" Target="../media/image44.png"/><Relationship Id="rId5" Type="http://schemas.openxmlformats.org/officeDocument/2006/relationships/image" Target="../media/image338.png"/><Relationship Id="rId15" Type="http://schemas.openxmlformats.org/officeDocument/2006/relationships/image" Target="../media/image347.png"/><Relationship Id="rId23" Type="http://schemas.openxmlformats.org/officeDocument/2006/relationships/image" Target="../media/image316.pn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10" Type="http://schemas.openxmlformats.org/officeDocument/2006/relationships/image" Target="../media/image327.png"/><Relationship Id="rId19" Type="http://schemas.openxmlformats.org/officeDocument/2006/relationships/image" Target="../media/image350.png"/><Relationship Id="rId31" Type="http://schemas.openxmlformats.org/officeDocument/2006/relationships/image" Target="../media/image195.png"/><Relationship Id="rId44" Type="http://schemas.openxmlformats.org/officeDocument/2006/relationships/image" Target="../media/image366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Relationship Id="rId14" Type="http://schemas.openxmlformats.org/officeDocument/2006/relationships/image" Target="../media/image346.png"/><Relationship Id="rId22" Type="http://schemas.openxmlformats.org/officeDocument/2006/relationships/image" Target="../media/image352.png"/><Relationship Id="rId27" Type="http://schemas.openxmlformats.org/officeDocument/2006/relationships/image" Target="../media/image354.png"/><Relationship Id="rId30" Type="http://schemas.openxmlformats.org/officeDocument/2006/relationships/image" Target="../media/image356.png"/><Relationship Id="rId35" Type="http://schemas.openxmlformats.org/officeDocument/2006/relationships/image" Target="../media/image358.png"/><Relationship Id="rId43" Type="http://schemas.openxmlformats.org/officeDocument/2006/relationships/image" Target="../media/image365.png"/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12" Type="http://schemas.openxmlformats.org/officeDocument/2006/relationships/image" Target="../media/image344.png"/><Relationship Id="rId17" Type="http://schemas.openxmlformats.org/officeDocument/2006/relationships/image" Target="../media/image348.png"/><Relationship Id="rId25" Type="http://schemas.openxmlformats.org/officeDocument/2006/relationships/image" Target="../media/image310.png"/><Relationship Id="rId33" Type="http://schemas.openxmlformats.org/officeDocument/2006/relationships/image" Target="../media/image191.png"/><Relationship Id="rId38" Type="http://schemas.openxmlformats.org/officeDocument/2006/relationships/image" Target="../media/image3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ncf.io/join" TargetMode="External"/><Relationship Id="rId7" Type="http://schemas.openxmlformats.org/officeDocument/2006/relationships/hyperlink" Target="mailto:memberships@cncf.io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Relationship Id="rId6" Type="http://schemas.openxmlformats.org/officeDocument/2006/relationships/hyperlink" Target="mailto:sponsor@cncf.io" TargetMode="External"/><Relationship Id="rId5" Type="http://schemas.openxmlformats.org/officeDocument/2006/relationships/hyperlink" Target="mailto:pr@cncf.io" TargetMode="External"/><Relationship Id="rId4" Type="http://schemas.openxmlformats.org/officeDocument/2006/relationships/hyperlink" Target="mailto:info@cncf.io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12factor.net/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7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jpg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375.png"/><Relationship Id="rId9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nkohn1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cncf/presentati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people/end-user-community/" TargetMode="External"/><Relationship Id="rId7" Type="http://schemas.openxmlformats.org/officeDocument/2006/relationships/hyperlink" Target="https://www.cncf.io/community/infrastructure-lab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ncf/cross-cloud/" TargetMode="External"/><Relationship Id="rId5" Type="http://schemas.openxmlformats.org/officeDocument/2006/relationships/hyperlink" Target="https://www.meetup.com/pro/cncf/" TargetMode="External"/><Relationship Id="rId4" Type="http://schemas.openxmlformats.org/officeDocument/2006/relationships/hyperlink" Target="https://www.cncf.io/certification/kcs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.cncf.i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.cncf.i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 idx="4294967295"/>
          </p:nvPr>
        </p:nvSpPr>
        <p:spPr>
          <a:xfrm>
            <a:off x="266262" y="1434913"/>
            <a:ext cx="48678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Helvetica Neue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+mn-ea"/>
                <a:ea typeface="+mn-ea"/>
              </a:rPr>
              <a:t>CNCF </a:t>
            </a:r>
            <a:r>
              <a:rPr lang="ja-JP" altLang="en-US" sz="4000" b="0" i="0" u="none" strike="noStrike" cap="none" dirty="0">
                <a:solidFill>
                  <a:schemeClr val="lt1"/>
                </a:solidFill>
                <a:latin typeface="+mn-ea"/>
                <a:ea typeface="+mn-ea"/>
              </a:rPr>
              <a:t>概要</a:t>
            </a:r>
            <a:br>
              <a:rPr lang="en-US" sz="4000" b="0" i="0" u="none" strike="noStrike" cap="none" dirty="0">
                <a:solidFill>
                  <a:schemeClr val="lt1"/>
                </a:solidFill>
              </a:rPr>
            </a:br>
            <a:r>
              <a:rPr lang="en-US" sz="1800" b="0" i="0" u="none" strike="noStrike" cap="none" dirty="0">
                <a:solidFill>
                  <a:schemeClr val="lt1"/>
                </a:solidFill>
              </a:rPr>
              <a:t>CNCF Overview</a:t>
            </a:r>
            <a:endParaRPr sz="4000" b="0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4461232" y="2444792"/>
            <a:ext cx="258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Dan Kohn, </a:t>
            </a:r>
            <a:r>
              <a:rPr lang="ja-JP" altLang="en-US" dirty="0">
                <a:latin typeface="+mn-ea"/>
                <a:ea typeface="+mn-ea"/>
              </a:rPr>
              <a:t>エグゼクティブ・ディレクター</a:t>
            </a:r>
            <a:r>
              <a:rPr lang="en-US" dirty="0"/>
              <a:t>, </a:t>
            </a:r>
            <a:r>
              <a:rPr lang="en-US" u="sng" dirty="0">
                <a:hlinkClick r:id="rId3"/>
              </a:rPr>
              <a:t>@dankohn1</a:t>
            </a: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n-ea"/>
                <a:ea typeface="+mn-ea"/>
              </a:rPr>
              <a:t>プレゼンテーションはこちらからも参照できます</a:t>
            </a:r>
            <a:r>
              <a:rPr lang="en-US" dirty="0"/>
              <a:t>:</a:t>
            </a: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bg1"/>
                </a:solidFill>
                <a:hlinkClick r:id="rId4"/>
              </a:rPr>
              <a:t>https://github.com/cncf/presentations</a:t>
            </a:r>
            <a:r>
              <a:rPr lang="en-US" dirty="0">
                <a:solidFill>
                  <a:schemeClr val="bg1"/>
                </a:solidFill>
              </a:rPr>
              <a:t>  </a:t>
            </a:r>
            <a:endParaRPr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dirty="0">
                <a:latin typeface="+mj-ea"/>
                <a:ea typeface="+mj-ea"/>
              </a:rPr>
              <a:t>エンド・ユーザ・コミュニティは</a:t>
            </a:r>
            <a:r>
              <a:rPr lang="en-US" altLang="ja-JP" dirty="0">
                <a:latin typeface="+mj-ea"/>
                <a:ea typeface="+mj-ea"/>
              </a:rPr>
              <a:t>52</a:t>
            </a:r>
            <a:r>
              <a:rPr lang="ja-JP" altLang="en-US" dirty="0">
                <a:latin typeface="+mj-ea"/>
                <a:ea typeface="+mj-ea"/>
              </a:rPr>
              <a:t>社</a:t>
            </a:r>
            <a:br>
              <a:rPr lang="en-US" dirty="0"/>
            </a:br>
            <a:r>
              <a:rPr lang="en-US" sz="1400" dirty="0"/>
              <a:t>52 Companies in the End User Community</a:t>
            </a:r>
            <a:endParaRPr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Shape 580"/>
          <p:cNvSpPr txBox="1"/>
          <p:nvPr/>
        </p:nvSpPr>
        <p:spPr>
          <a:xfrm>
            <a:off x="6654300" y="4772450"/>
            <a:ext cx="19314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/>
              <a:t>Plus 4 non-public members</a:t>
            </a:r>
            <a:endParaRPr sz="1100" i="1"/>
          </a:p>
        </p:txBody>
      </p:sp>
      <p:pic>
        <p:nvPicPr>
          <p:cNvPr id="581" name="Shape 581" descr="C1_Core_NG_RGB_R-01.png"/>
          <p:cNvPicPr preferRelativeResize="0"/>
          <p:nvPr/>
        </p:nvPicPr>
        <p:blipFill rotWithShape="1">
          <a:blip r:embed="rId3">
            <a:alphaModFix/>
          </a:blip>
          <a:srcRect l="20259" t="21015" r="18734" b="21264"/>
          <a:stretch/>
        </p:blipFill>
        <p:spPr>
          <a:xfrm>
            <a:off x="2406794" y="1111550"/>
            <a:ext cx="1060800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6132" y="1065650"/>
            <a:ext cx="778500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52" y="1625127"/>
            <a:ext cx="870000" cy="5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 rotWithShape="1">
          <a:blip r:embed="rId6">
            <a:alphaModFix/>
          </a:blip>
          <a:srcRect t="23492" b="19818"/>
          <a:stretch/>
        </p:blipFill>
        <p:spPr>
          <a:xfrm>
            <a:off x="1526956" y="2333682"/>
            <a:ext cx="1109100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57" y="4293192"/>
            <a:ext cx="869788" cy="27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 rotWithShape="1">
          <a:blip r:embed="rId8">
            <a:alphaModFix/>
          </a:blip>
          <a:srcRect l="8952" t="40287" r="10467" b="38350"/>
          <a:stretch/>
        </p:blipFill>
        <p:spPr>
          <a:xfrm>
            <a:off x="6888550" y="4246798"/>
            <a:ext cx="1441244" cy="37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7575" y="2261900"/>
            <a:ext cx="810625" cy="48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301" y="2886655"/>
            <a:ext cx="697875" cy="50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36609" y="4130875"/>
            <a:ext cx="621150" cy="60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Shape 5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75825" y="3523750"/>
            <a:ext cx="657372" cy="5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899" y="953953"/>
            <a:ext cx="1153810" cy="68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51775" y="1145025"/>
            <a:ext cx="943100" cy="3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10567" y="1616174"/>
            <a:ext cx="621156" cy="53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11326" y="4163533"/>
            <a:ext cx="697800" cy="53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81851" y="1104350"/>
            <a:ext cx="697800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36050" y="2305469"/>
            <a:ext cx="697879" cy="43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 descr="Spredfast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24638" y="2978223"/>
            <a:ext cx="1065401" cy="31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 descr="Screen Shot 2017-10-26 at 10.05.32 AM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377741" y="4298898"/>
            <a:ext cx="1193945" cy="26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 descr="Pinterest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96302" y="2305467"/>
            <a:ext cx="1109000" cy="43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 descr="logo_ticketmaster-300x184.png"/>
          <p:cNvPicPr preferRelativeResize="0"/>
          <p:nvPr/>
        </p:nvPicPr>
        <p:blipFill rotWithShape="1">
          <a:blip r:embed="rId22">
            <a:alphaModFix/>
          </a:blip>
          <a:srcRect t="25629" b="31156"/>
          <a:stretch/>
        </p:blipFill>
        <p:spPr>
          <a:xfrm>
            <a:off x="5726474" y="3610787"/>
            <a:ext cx="1335600" cy="3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555872" y="3033976"/>
            <a:ext cx="1154286" cy="20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 rotWithShape="1">
          <a:blip r:embed="rId24">
            <a:alphaModFix/>
          </a:blip>
          <a:srcRect t="16725" b="13728"/>
          <a:stretch/>
        </p:blipFill>
        <p:spPr>
          <a:xfrm>
            <a:off x="4487806" y="2970727"/>
            <a:ext cx="991225" cy="33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 rotWithShape="1">
          <a:blip r:embed="rId25">
            <a:alphaModFix/>
          </a:blip>
          <a:srcRect t="16326" b="13992"/>
          <a:stretch/>
        </p:blipFill>
        <p:spPr>
          <a:xfrm>
            <a:off x="99172" y="2305467"/>
            <a:ext cx="1065412" cy="43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67801" y="3508887"/>
            <a:ext cx="697875" cy="5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195076" y="2900983"/>
            <a:ext cx="697800" cy="47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 rotWithShape="1">
          <a:blip r:embed="rId28">
            <a:alphaModFix/>
          </a:blip>
          <a:srcRect l="12248" t="23676" r="9233" b="17249"/>
          <a:stretch/>
        </p:blipFill>
        <p:spPr>
          <a:xfrm>
            <a:off x="2297650" y="1728546"/>
            <a:ext cx="869888" cy="31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 rotWithShape="1">
          <a:blip r:embed="rId29">
            <a:alphaModFix/>
          </a:blip>
          <a:srcRect l="7328" t="23149" r="10610" b="24021"/>
          <a:stretch/>
        </p:blipFill>
        <p:spPr>
          <a:xfrm>
            <a:off x="5144787" y="1703782"/>
            <a:ext cx="1115981" cy="35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Shape 60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694737" y="1059385"/>
            <a:ext cx="810625" cy="47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 rotWithShape="1">
          <a:blip r:embed="rId31">
            <a:alphaModFix/>
          </a:blip>
          <a:srcRect t="34485" b="28824"/>
          <a:stretch/>
        </p:blipFill>
        <p:spPr>
          <a:xfrm>
            <a:off x="1214791" y="1730967"/>
            <a:ext cx="869795" cy="30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786997" y="2964749"/>
            <a:ext cx="1060800" cy="34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 rotWithShape="1">
          <a:blip r:embed="rId33">
            <a:alphaModFix/>
          </a:blip>
          <a:srcRect l="7391" t="17084" r="10661" b="20968"/>
          <a:stretch/>
        </p:blipFill>
        <p:spPr>
          <a:xfrm>
            <a:off x="7223338" y="3593831"/>
            <a:ext cx="991223" cy="37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139291" y="4328194"/>
            <a:ext cx="1156918" cy="2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732505" y="1021925"/>
            <a:ext cx="898541" cy="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5653218" y="4283094"/>
            <a:ext cx="1153800" cy="2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 rotWithShape="1">
          <a:blip r:embed="rId37">
            <a:alphaModFix/>
          </a:blip>
          <a:srcRect l="719" t="24838" r="-720" b="24345"/>
          <a:stretch/>
        </p:blipFill>
        <p:spPr>
          <a:xfrm>
            <a:off x="5858189" y="1132032"/>
            <a:ext cx="1060800" cy="33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Shape 616"/>
          <p:cNvPicPr preferRelativeResize="0"/>
          <p:nvPr/>
        </p:nvPicPr>
        <p:blipFill rotWithShape="1">
          <a:blip r:embed="rId38">
            <a:alphaModFix/>
          </a:blip>
          <a:srcRect t="21204" b="18071"/>
          <a:stretch/>
        </p:blipFill>
        <p:spPr>
          <a:xfrm>
            <a:off x="8128150" y="1619677"/>
            <a:ext cx="869776" cy="52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Shape 617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230577" y="2305203"/>
            <a:ext cx="943100" cy="43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Shape 618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8067674" y="2373606"/>
            <a:ext cx="948175" cy="29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Shape 61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3149104" y="3640000"/>
            <a:ext cx="1060897" cy="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857017" y="3014250"/>
            <a:ext cx="1261219" cy="2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969716" y="3008119"/>
            <a:ext cx="1441250" cy="25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 rotWithShape="1">
          <a:blip r:embed="rId44">
            <a:alphaModFix/>
          </a:blip>
          <a:srcRect l="20438" t="23054" r="21529" b="16210"/>
          <a:stretch/>
        </p:blipFill>
        <p:spPr>
          <a:xfrm>
            <a:off x="-36567" y="3372897"/>
            <a:ext cx="943103" cy="81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 rotWithShape="1">
          <a:blip r:embed="rId45">
            <a:alphaModFix/>
          </a:blip>
          <a:srcRect l="15368" t="3747" r="13940" b="7654"/>
          <a:stretch/>
        </p:blipFill>
        <p:spPr>
          <a:xfrm>
            <a:off x="3380601" y="1608589"/>
            <a:ext cx="716903" cy="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926940" y="3622537"/>
            <a:ext cx="1060900" cy="31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976277" y="4173565"/>
            <a:ext cx="1378800" cy="51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4371266" y="3633109"/>
            <a:ext cx="1193944" cy="29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6473831" y="1777205"/>
            <a:ext cx="1441255" cy="21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の検索トレンド</a:t>
            </a:r>
            <a:br>
              <a:rPr lang="en-US" dirty="0"/>
            </a:br>
            <a:r>
              <a:rPr lang="en-US" sz="1400" dirty="0"/>
              <a:t>Kubernetes in Search Trends</a:t>
            </a:r>
            <a:endParaRPr dirty="0"/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" y="1426899"/>
            <a:ext cx="4308350" cy="32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Shape 634"/>
          <p:cNvSpPr txBox="1"/>
          <p:nvPr/>
        </p:nvSpPr>
        <p:spPr>
          <a:xfrm>
            <a:off x="1524375" y="1078200"/>
            <a:ext cx="14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Google </a:t>
            </a:r>
            <a:r>
              <a:rPr lang="ja-JP" altLang="en-US" b="1" dirty="0">
                <a:latin typeface="+mn-ea"/>
                <a:ea typeface="+mn-ea"/>
                <a:cs typeface="Century Gothic"/>
                <a:sym typeface="Century Gothic"/>
              </a:rPr>
              <a:t>トレンド</a:t>
            </a:r>
            <a:endParaRPr b="1" dirty="0"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6516425" y="1033300"/>
            <a:ext cx="92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WeChat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6099275" y="4419675"/>
            <a:ext cx="240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Kubernetes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         </a:t>
            </a:r>
            <a:r>
              <a:rPr lang="en-US" sz="1200" b="1">
                <a:solidFill>
                  <a:srgbClr val="674EA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OpenStack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37" name="Shape 637"/>
          <p:cNvPicPr preferRelativeResize="0"/>
          <p:nvPr/>
        </p:nvPicPr>
        <p:blipFill rotWithShape="1">
          <a:blip r:embed="rId4">
            <a:alphaModFix/>
          </a:blip>
          <a:srcRect t="51613" r="10929" b="16079"/>
          <a:stretch/>
        </p:blipFill>
        <p:spPr>
          <a:xfrm>
            <a:off x="5039400" y="1579300"/>
            <a:ext cx="3823324" cy="246532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 txBox="1"/>
          <p:nvPr/>
        </p:nvSpPr>
        <p:spPr>
          <a:xfrm>
            <a:off x="5522100" y="3971825"/>
            <a:ext cx="354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+mn-ea"/>
                <a:ea typeface="+mn-ea"/>
                <a:cs typeface="Century Gothic"/>
                <a:sym typeface="Century Gothic"/>
              </a:rPr>
              <a:t>2017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年</a:t>
            </a:r>
            <a:r>
              <a:rPr lang="en-US" sz="1000" dirty="0">
                <a:latin typeface="+mn-ea"/>
                <a:ea typeface="+mn-ea"/>
                <a:cs typeface="Century Gothic"/>
                <a:sym typeface="Century Gothic"/>
              </a:rPr>
              <a:t>12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月</a:t>
            </a:r>
            <a:r>
              <a:rPr lang="en-US" sz="1000" dirty="0">
                <a:latin typeface="+mn-ea"/>
                <a:ea typeface="+mn-ea"/>
                <a:cs typeface="Century Gothic"/>
                <a:sym typeface="Century Gothic"/>
              </a:rPr>
              <a:t>		2018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年</a:t>
            </a:r>
            <a:r>
              <a:rPr lang="en-US" altLang="ja-JP" sz="1000" dirty="0">
                <a:latin typeface="+mn-ea"/>
                <a:ea typeface="+mn-ea"/>
                <a:cs typeface="Century Gothic"/>
                <a:sym typeface="Century Gothic"/>
              </a:rPr>
              <a:t>1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月</a:t>
            </a:r>
            <a:r>
              <a:rPr lang="en-US" sz="1000" dirty="0">
                <a:latin typeface="+mn-ea"/>
                <a:ea typeface="+mn-ea"/>
                <a:cs typeface="Century Gothic"/>
                <a:sym typeface="Century Gothic"/>
              </a:rPr>
              <a:t>		2018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年</a:t>
            </a:r>
            <a:r>
              <a:rPr lang="en-US" altLang="ja-JP" sz="1000" dirty="0">
                <a:latin typeface="+mn-ea"/>
                <a:ea typeface="+mn-ea"/>
                <a:cs typeface="Century Gothic"/>
                <a:sym typeface="Century Gothic"/>
              </a:rPr>
              <a:t>2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月</a:t>
            </a:r>
            <a:endParaRPr sz="1000" dirty="0"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484314B-B17D-45DB-B8F7-1B3DBCF99E35}"/>
              </a:ext>
            </a:extLst>
          </p:cNvPr>
          <p:cNvSpPr/>
          <p:nvPr/>
        </p:nvSpPr>
        <p:spPr>
          <a:xfrm>
            <a:off x="891989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16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6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52570C-7E07-4071-AFC6-7AEA77763A1C}"/>
              </a:ext>
            </a:extLst>
          </p:cNvPr>
          <p:cNvSpPr/>
          <p:nvPr/>
        </p:nvSpPr>
        <p:spPr>
          <a:xfrm>
            <a:off x="1829902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17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0E196A5-52CD-4B68-847A-0E8347FA949C}"/>
              </a:ext>
            </a:extLst>
          </p:cNvPr>
          <p:cNvSpPr/>
          <p:nvPr/>
        </p:nvSpPr>
        <p:spPr>
          <a:xfrm>
            <a:off x="2767815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17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6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D1ACAE-0EC0-4187-AE2E-5FF5239183A4}"/>
              </a:ext>
            </a:extLst>
          </p:cNvPr>
          <p:cNvSpPr/>
          <p:nvPr/>
        </p:nvSpPr>
        <p:spPr>
          <a:xfrm>
            <a:off x="3706425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18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Shape 643"/>
          <p:cNvPicPr preferRelativeResize="0"/>
          <p:nvPr/>
        </p:nvPicPr>
        <p:blipFill rotWithShape="1">
          <a:blip r:embed="rId3">
            <a:alphaModFix/>
          </a:blip>
          <a:srcRect t="5984" b="10668"/>
          <a:stretch/>
        </p:blipFill>
        <p:spPr>
          <a:xfrm>
            <a:off x="0" y="789175"/>
            <a:ext cx="9144002" cy="39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/>
          <p:nvPr/>
        </p:nvSpPr>
        <p:spPr>
          <a:xfrm>
            <a:off x="1411850" y="4005775"/>
            <a:ext cx="60450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4"/>
              </a:rPr>
              <a:t>https://www.cncf.io/blog/2017/06/05/30-highest-velocity-open-source-projects</a:t>
            </a:r>
            <a:r>
              <a:rPr lang="en-US" sz="1300"/>
              <a:t> </a:t>
            </a:r>
            <a:endParaRPr sz="1300"/>
          </a:p>
        </p:txBody>
      </p:sp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勢いのあるオープンソース・プロジェクト上位</a:t>
            </a:r>
            <a:r>
              <a:rPr lang="en-US" altLang="ja-JP" dirty="0">
                <a:latin typeface="+mj-ea"/>
                <a:ea typeface="+mj-ea"/>
              </a:rPr>
              <a:t>30</a:t>
            </a:r>
            <a:br>
              <a:rPr lang="en-US" dirty="0"/>
            </a:br>
            <a:r>
              <a:rPr lang="en-US" sz="1400" dirty="0"/>
              <a:t>30 Highest Velocity Open Source Projects</a:t>
            </a:r>
            <a:endParaRPr sz="1400" dirty="0"/>
          </a:p>
        </p:txBody>
      </p:sp>
      <p:sp>
        <p:nvSpPr>
          <p:cNvPr id="646" name="Shape 646"/>
          <p:cNvSpPr txBox="1"/>
          <p:nvPr/>
        </p:nvSpPr>
        <p:spPr>
          <a:xfrm>
            <a:off x="954450" y="1104725"/>
            <a:ext cx="17499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2016-11 to 2017-10</a:t>
            </a:r>
            <a:endParaRPr/>
          </a:p>
        </p:txBody>
      </p:sp>
      <p:sp>
        <p:nvSpPr>
          <p:cNvPr id="647" name="Shape 647"/>
          <p:cNvSpPr txBox="1"/>
          <p:nvPr/>
        </p:nvSpPr>
        <p:spPr>
          <a:xfrm>
            <a:off x="4463000" y="4786675"/>
            <a:ext cx="1025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/>
              <a:t>Commits</a:t>
            </a:r>
            <a:endParaRPr sz="1000" i="1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CA70C10-B2A9-4581-A302-4BB5B7B24562}"/>
              </a:ext>
            </a:extLst>
          </p:cNvPr>
          <p:cNvSpPr/>
          <p:nvPr/>
        </p:nvSpPr>
        <p:spPr>
          <a:xfrm>
            <a:off x="659506" y="1156822"/>
            <a:ext cx="2339787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2016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年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11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月から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2017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年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10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25E072-BF10-4B4D-B73D-5A577ABD2029}"/>
              </a:ext>
            </a:extLst>
          </p:cNvPr>
          <p:cNvSpPr/>
          <p:nvPr/>
        </p:nvSpPr>
        <p:spPr>
          <a:xfrm>
            <a:off x="659506" y="1895451"/>
            <a:ext cx="2339787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CNCF </a:t>
            </a:r>
            <a:r>
              <a:rPr lang="ja-JP" altLang="en-US" dirty="0">
                <a:latin typeface="+mj-ea"/>
                <a:ea typeface="+mj-ea"/>
              </a:rPr>
              <a:t>プロジェクトの成熟度</a:t>
            </a:r>
            <a:br>
              <a:rPr lang="en-US" dirty="0"/>
            </a:br>
            <a:r>
              <a:rPr lang="en-US" sz="1400" dirty="0"/>
              <a:t>CNCF Project Maturities</a:t>
            </a:r>
            <a:endParaRPr sz="1400" dirty="0"/>
          </a:p>
        </p:txBody>
      </p:sp>
      <p:grpSp>
        <p:nvGrpSpPr>
          <p:cNvPr id="653" name="Shape 653"/>
          <p:cNvGrpSpPr/>
          <p:nvPr/>
        </p:nvGrpSpPr>
        <p:grpSpPr>
          <a:xfrm>
            <a:off x="4296856" y="1398197"/>
            <a:ext cx="4431788" cy="2365127"/>
            <a:chOff x="4236269" y="713706"/>
            <a:chExt cx="3285239" cy="1753245"/>
          </a:xfrm>
        </p:grpSpPr>
        <p:sp>
          <p:nvSpPr>
            <p:cNvPr id="654" name="Shape 654"/>
            <p:cNvSpPr/>
            <p:nvPr/>
          </p:nvSpPr>
          <p:spPr>
            <a:xfrm>
              <a:off x="5493245" y="714588"/>
              <a:ext cx="472469" cy="1752361"/>
            </a:xfrm>
            <a:custGeom>
              <a:avLst/>
              <a:gdLst/>
              <a:ahLst/>
              <a:cxnLst/>
              <a:rect l="0" t="0" r="0" b="0"/>
              <a:pathLst>
                <a:path w="819" h="3041" extrusionOk="0">
                  <a:moveTo>
                    <a:pt x="819" y="1524"/>
                  </a:moveTo>
                  <a:cubicBezTo>
                    <a:pt x="819" y="2008"/>
                    <a:pt x="817" y="2557"/>
                    <a:pt x="818" y="3041"/>
                  </a:cubicBezTo>
                  <a:cubicBezTo>
                    <a:pt x="663" y="3041"/>
                    <a:pt x="231" y="3039"/>
                    <a:pt x="0" y="3041"/>
                  </a:cubicBezTo>
                  <a:cubicBezTo>
                    <a:pt x="0" y="2903"/>
                    <a:pt x="0" y="1499"/>
                    <a:pt x="0" y="1485"/>
                  </a:cubicBezTo>
                  <a:cubicBezTo>
                    <a:pt x="0" y="1473"/>
                    <a:pt x="191" y="1245"/>
                    <a:pt x="254" y="852"/>
                  </a:cubicBezTo>
                  <a:cubicBezTo>
                    <a:pt x="316" y="609"/>
                    <a:pt x="397" y="374"/>
                    <a:pt x="554" y="173"/>
                  </a:cubicBezTo>
                  <a:cubicBezTo>
                    <a:pt x="607" y="107"/>
                    <a:pt x="725" y="17"/>
                    <a:pt x="818" y="0"/>
                  </a:cubicBezTo>
                  <a:cubicBezTo>
                    <a:pt x="819" y="490"/>
                    <a:pt x="819" y="1034"/>
                    <a:pt x="819" y="1524"/>
                  </a:cubicBezTo>
                  <a:close/>
                </a:path>
              </a:pathLst>
            </a:custGeom>
            <a:solidFill>
              <a:srgbClr val="1C99B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6684111" y="1731804"/>
              <a:ext cx="837397" cy="735146"/>
            </a:xfrm>
            <a:custGeom>
              <a:avLst/>
              <a:gdLst/>
              <a:ahLst/>
              <a:cxnLst/>
              <a:rect l="0" t="0" r="0" b="0"/>
              <a:pathLst>
                <a:path w="1451" h="1275" extrusionOk="0">
                  <a:moveTo>
                    <a:pt x="0" y="0"/>
                  </a:moveTo>
                  <a:cubicBezTo>
                    <a:pt x="0" y="1275"/>
                    <a:pt x="0" y="1275"/>
                    <a:pt x="0" y="1275"/>
                  </a:cubicBezTo>
                  <a:cubicBezTo>
                    <a:pt x="1451" y="1275"/>
                    <a:pt x="1451" y="1275"/>
                    <a:pt x="1451" y="1275"/>
                  </a:cubicBezTo>
                  <a:cubicBezTo>
                    <a:pt x="1451" y="1238"/>
                    <a:pt x="1451" y="1238"/>
                    <a:pt x="1451" y="1238"/>
                  </a:cubicBezTo>
                  <a:cubicBezTo>
                    <a:pt x="1451" y="1238"/>
                    <a:pt x="685" y="1137"/>
                    <a:pt x="0" y="0"/>
                  </a:cubicBezTo>
                  <a:close/>
                </a:path>
              </a:pathLst>
            </a:custGeom>
            <a:solidFill>
              <a:srgbClr val="84CDD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4236269" y="2340900"/>
              <a:ext cx="391374" cy="126050"/>
            </a:xfrm>
            <a:custGeom>
              <a:avLst/>
              <a:gdLst/>
              <a:ahLst/>
              <a:cxnLst/>
              <a:rect l="0" t="0" r="0" b="0"/>
              <a:pathLst>
                <a:path w="678" h="219" extrusionOk="0">
                  <a:moveTo>
                    <a:pt x="678" y="219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258" y="169"/>
                    <a:pt x="678" y="0"/>
                  </a:cubicBezTo>
                  <a:lnTo>
                    <a:pt x="678" y="219"/>
                  </a:lnTo>
                  <a:close/>
                </a:path>
              </a:pathLst>
            </a:custGeom>
            <a:solidFill>
              <a:srgbClr val="F6B71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4718433" y="1804966"/>
              <a:ext cx="438972" cy="661985"/>
            </a:xfrm>
            <a:custGeom>
              <a:avLst/>
              <a:gdLst/>
              <a:ahLst/>
              <a:cxnLst/>
              <a:rect l="0" t="0" r="0" b="0"/>
              <a:pathLst>
                <a:path w="760" h="1149" extrusionOk="0">
                  <a:moveTo>
                    <a:pt x="0" y="1149"/>
                  </a:moveTo>
                  <a:cubicBezTo>
                    <a:pt x="760" y="1149"/>
                    <a:pt x="760" y="1149"/>
                    <a:pt x="760" y="1149"/>
                  </a:cubicBezTo>
                  <a:cubicBezTo>
                    <a:pt x="760" y="0"/>
                    <a:pt x="760" y="0"/>
                    <a:pt x="760" y="0"/>
                  </a:cubicBezTo>
                  <a:cubicBezTo>
                    <a:pt x="760" y="0"/>
                    <a:pt x="453" y="727"/>
                    <a:pt x="0" y="879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rgbClr val="E4301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6069726" y="713706"/>
              <a:ext cx="517422" cy="1753241"/>
            </a:xfrm>
            <a:custGeom>
              <a:avLst/>
              <a:gdLst/>
              <a:ahLst/>
              <a:cxnLst/>
              <a:rect l="0" t="0" r="0" b="0"/>
              <a:pathLst>
                <a:path w="895" h="3042" extrusionOk="0">
                  <a:moveTo>
                    <a:pt x="876" y="1642"/>
                  </a:moveTo>
                  <a:cubicBezTo>
                    <a:pt x="873" y="1633"/>
                    <a:pt x="869" y="1625"/>
                    <a:pt x="864" y="1617"/>
                  </a:cubicBezTo>
                  <a:cubicBezTo>
                    <a:pt x="849" y="1592"/>
                    <a:pt x="835" y="1566"/>
                    <a:pt x="821" y="1541"/>
                  </a:cubicBezTo>
                  <a:cubicBezTo>
                    <a:pt x="742" y="1395"/>
                    <a:pt x="678" y="1243"/>
                    <a:pt x="634" y="1083"/>
                  </a:cubicBezTo>
                  <a:cubicBezTo>
                    <a:pt x="568" y="837"/>
                    <a:pt x="490" y="596"/>
                    <a:pt x="365" y="373"/>
                  </a:cubicBezTo>
                  <a:cubicBezTo>
                    <a:pt x="285" y="231"/>
                    <a:pt x="198" y="99"/>
                    <a:pt x="49" y="17"/>
                  </a:cubicBezTo>
                  <a:cubicBezTo>
                    <a:pt x="32" y="7"/>
                    <a:pt x="3" y="1"/>
                    <a:pt x="1" y="0"/>
                  </a:cubicBezTo>
                  <a:cubicBezTo>
                    <a:pt x="0" y="490"/>
                    <a:pt x="0" y="1034"/>
                    <a:pt x="0" y="1524"/>
                  </a:cubicBezTo>
                  <a:cubicBezTo>
                    <a:pt x="0" y="1797"/>
                    <a:pt x="1" y="2090"/>
                    <a:pt x="1" y="2380"/>
                  </a:cubicBezTo>
                  <a:cubicBezTo>
                    <a:pt x="1" y="2583"/>
                    <a:pt x="1" y="2786"/>
                    <a:pt x="0" y="2988"/>
                  </a:cubicBezTo>
                  <a:cubicBezTo>
                    <a:pt x="0" y="2993"/>
                    <a:pt x="1" y="2997"/>
                    <a:pt x="1" y="3001"/>
                  </a:cubicBezTo>
                  <a:cubicBezTo>
                    <a:pt x="1" y="3014"/>
                    <a:pt x="1" y="3028"/>
                    <a:pt x="1" y="3042"/>
                  </a:cubicBezTo>
                  <a:cubicBezTo>
                    <a:pt x="171" y="3042"/>
                    <a:pt x="642" y="3040"/>
                    <a:pt x="895" y="3042"/>
                  </a:cubicBezTo>
                  <a:cubicBezTo>
                    <a:pt x="895" y="2904"/>
                    <a:pt x="895" y="1690"/>
                    <a:pt x="895" y="1676"/>
                  </a:cubicBezTo>
                  <a:cubicBezTo>
                    <a:pt x="895" y="1673"/>
                    <a:pt x="888" y="1662"/>
                    <a:pt x="876" y="1642"/>
                  </a:cubicBezTo>
                  <a:close/>
                </a:path>
              </a:pathLst>
            </a:custGeom>
            <a:solidFill>
              <a:srgbClr val="0C386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Shape 659"/>
          <p:cNvSpPr txBox="1"/>
          <p:nvPr/>
        </p:nvSpPr>
        <p:spPr>
          <a:xfrm>
            <a:off x="3955796" y="3001547"/>
            <a:ext cx="10770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ja-JP" altLang="en-US" sz="9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イノベーター</a:t>
            </a:r>
            <a:endParaRPr sz="1100" dirty="0">
              <a:latin typeface="+mn-ea"/>
              <a:ea typeface="+mn-ea"/>
            </a:endParaRPr>
          </a:p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技術者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5751741" y="4135820"/>
            <a:ext cx="1083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アーリー</a:t>
            </a:r>
            <a:endParaRPr lang="en-US" altLang="ja-JP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マジョリティ</a:t>
            </a:r>
            <a:r>
              <a:rPr 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実用主義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7213785" y="4135820"/>
            <a:ext cx="184056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ラガード</a:t>
            </a:r>
            <a:endParaRPr lang="en-US" altLang="ja-JP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（乗り遅れ）</a:t>
            </a:r>
            <a:endParaRPr lang="en-US" sz="9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懐疑派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4964261" y="1560982"/>
            <a:ext cx="154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14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キャズム</a:t>
            </a:r>
            <a:r>
              <a:rPr lang="en-US" sz="14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000" b="1" dirty="0">
                <a:solidFill>
                  <a:srgbClr val="E4301E"/>
                </a:solidFill>
                <a:latin typeface="+mn-ea"/>
                <a:ea typeface="+mn-ea"/>
              </a:rPr>
              <a:t>(</a:t>
            </a:r>
            <a:r>
              <a:rPr lang="ja-JP" altLang="en-US" sz="1000" b="1" dirty="0">
                <a:solidFill>
                  <a:srgbClr val="E4301E"/>
                </a:solidFill>
                <a:latin typeface="+mn-ea"/>
                <a:ea typeface="+mn-ea"/>
              </a:rPr>
              <a:t>断絶</a:t>
            </a:r>
            <a:r>
              <a:rPr lang="en-US" altLang="ja-JP" sz="1000" b="1" dirty="0">
                <a:solidFill>
                  <a:srgbClr val="E4301E"/>
                </a:solidFill>
                <a:latin typeface="+mn-ea"/>
                <a:ea typeface="+mn-ea"/>
              </a:rPr>
              <a:t>)</a:t>
            </a:r>
            <a:endParaRPr sz="1200" b="0" i="0" u="none" strike="noStrike" cap="none" dirty="0">
              <a:solidFill>
                <a:srgbClr val="E4301E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cxnSp>
        <p:nvCxnSpPr>
          <p:cNvPr id="663" name="Shape 663"/>
          <p:cNvCxnSpPr/>
          <p:nvPr/>
        </p:nvCxnSpPr>
        <p:spPr>
          <a:xfrm>
            <a:off x="5751741" y="2070259"/>
            <a:ext cx="0" cy="7767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4" name="Shape 664"/>
          <p:cNvCxnSpPr/>
          <p:nvPr/>
        </p:nvCxnSpPr>
        <p:spPr>
          <a:xfrm>
            <a:off x="4537501" y="3358937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5" name="Shape 665"/>
          <p:cNvCxnSpPr/>
          <p:nvPr/>
        </p:nvCxnSpPr>
        <p:spPr>
          <a:xfrm>
            <a:off x="6315452" y="3837219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666" name="Shape 666"/>
          <p:cNvCxnSpPr/>
          <p:nvPr/>
        </p:nvCxnSpPr>
        <p:spPr>
          <a:xfrm>
            <a:off x="8141813" y="3837218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667" name="Shape 667"/>
          <p:cNvSpPr txBox="1"/>
          <p:nvPr/>
        </p:nvSpPr>
        <p:spPr>
          <a:xfrm>
            <a:off x="6548718" y="1029136"/>
            <a:ext cx="12678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ja-JP" altLang="en-US" sz="9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レイト</a:t>
            </a:r>
            <a:endParaRPr lang="en-US" altLang="ja-JP" sz="9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ja-JP" altLang="en-US" sz="9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マジョリティ</a:t>
            </a:r>
            <a:endParaRPr sz="1100" dirty="0">
              <a:latin typeface="+mn-ea"/>
              <a:ea typeface="+mn-ea"/>
            </a:endParaRPr>
          </a:p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保守派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cxnSp>
        <p:nvCxnSpPr>
          <p:cNvPr id="668" name="Shape 668"/>
          <p:cNvCxnSpPr/>
          <p:nvPr/>
        </p:nvCxnSpPr>
        <p:spPr>
          <a:xfrm>
            <a:off x="7213785" y="1489337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9" name="Shape 669"/>
          <p:cNvCxnSpPr>
            <a:cxnSpLocks/>
            <a:stCxn id="670" idx="3"/>
          </p:cNvCxnSpPr>
          <p:nvPr/>
        </p:nvCxnSpPr>
        <p:spPr>
          <a:xfrm>
            <a:off x="3887052" y="1418331"/>
            <a:ext cx="2661666" cy="30206"/>
          </a:xfrm>
          <a:prstGeom prst="straightConnector1">
            <a:avLst/>
          </a:prstGeom>
          <a:noFill/>
          <a:ln w="28575" cap="flat" cmpd="sng">
            <a:solidFill>
              <a:srgbClr val="1C99B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" name="Shape 671"/>
          <p:cNvCxnSpPr>
            <a:cxnSpLocks/>
            <a:stCxn id="672" idx="3"/>
          </p:cNvCxnSpPr>
          <p:nvPr/>
        </p:nvCxnSpPr>
        <p:spPr>
          <a:xfrm>
            <a:off x="3875215" y="2853306"/>
            <a:ext cx="1664253" cy="21391"/>
          </a:xfrm>
          <a:prstGeom prst="straightConnector1">
            <a:avLst/>
          </a:prstGeom>
          <a:noFill/>
          <a:ln w="28575" cap="flat" cmpd="sng">
            <a:solidFill>
              <a:srgbClr val="E4301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3" name="Shape 673"/>
          <p:cNvCxnSpPr/>
          <p:nvPr/>
        </p:nvCxnSpPr>
        <p:spPr>
          <a:xfrm>
            <a:off x="3887052" y="3750957"/>
            <a:ext cx="409800" cy="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4" name="Shape 674"/>
          <p:cNvSpPr txBox="1"/>
          <p:nvPr/>
        </p:nvSpPr>
        <p:spPr>
          <a:xfrm>
            <a:off x="2347452" y="3491237"/>
            <a:ext cx="1539600" cy="515324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500" b="1" dirty="0">
                <a:solidFill>
                  <a:srgbClr val="F6B715"/>
                </a:solidFill>
                <a:latin typeface="+mn-ea"/>
                <a:ea typeface="+mn-ea"/>
              </a:rPr>
              <a:t>サンドボックス</a:t>
            </a:r>
            <a:r>
              <a:rPr lang="en-US" sz="1200" b="1" dirty="0">
                <a:solidFill>
                  <a:srgbClr val="F6B715"/>
                </a:solidFill>
                <a:latin typeface="+mn-ea"/>
                <a:ea typeface="+mn-ea"/>
              </a:rPr>
              <a:t>SANDBOX</a:t>
            </a:r>
            <a:endParaRPr sz="1000" dirty="0">
              <a:solidFill>
                <a:srgbClr val="223D95"/>
              </a:solidFill>
              <a:latin typeface="+mn-ea"/>
              <a:ea typeface="+mn-ea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2347452" y="1160669"/>
            <a:ext cx="1539600" cy="515324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1C99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ja-JP" altLang="en-US" sz="1500" b="1" i="0" u="none" strike="noStrike" cap="none" dirty="0">
                <a:solidFill>
                  <a:srgbClr val="1C99B0"/>
                </a:solidFill>
                <a:latin typeface="+mn-ea"/>
                <a:ea typeface="+mn-ea"/>
                <a:cs typeface="Arial"/>
                <a:sym typeface="Arial"/>
              </a:rPr>
              <a:t>卒業</a:t>
            </a:r>
            <a:endParaRPr lang="en-US" sz="1500" b="1" i="0" u="none" strike="noStrike" cap="none" dirty="0">
              <a:solidFill>
                <a:srgbClr val="1C99B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1C99B0"/>
                </a:solidFill>
                <a:latin typeface="+mn-ea"/>
                <a:ea typeface="+mn-ea"/>
                <a:cs typeface="Arial"/>
                <a:sym typeface="Arial"/>
              </a:rPr>
              <a:t>GRADUATION</a:t>
            </a:r>
            <a:endParaRPr sz="1200" b="1" i="0" u="none" strike="noStrike" cap="none" dirty="0">
              <a:solidFill>
                <a:srgbClr val="1C99B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2335615" y="2595644"/>
            <a:ext cx="1539600" cy="515324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430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ja-JP" altLang="en-US" sz="15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インキュベーション</a:t>
            </a:r>
            <a:endParaRPr lang="en-US" sz="1500" b="1" i="0" u="none" strike="noStrike" cap="none" dirty="0">
              <a:solidFill>
                <a:srgbClr val="E4301E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INCUBATION</a:t>
            </a:r>
            <a:endParaRPr sz="1200" b="1" i="0" u="none" strike="noStrike" cap="none" dirty="0">
              <a:solidFill>
                <a:srgbClr val="E4301E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4691408" y="4116575"/>
            <a:ext cx="1083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アーリー</a:t>
            </a:r>
            <a:endParaRPr lang="en-US" altLang="ja-JP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アダプター</a:t>
            </a:r>
            <a:endParaRPr lang="en-US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空想家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cxnSp>
        <p:nvCxnSpPr>
          <p:cNvPr id="676" name="Shape 676"/>
          <p:cNvCxnSpPr/>
          <p:nvPr/>
        </p:nvCxnSpPr>
        <p:spPr>
          <a:xfrm>
            <a:off x="5232905" y="3817975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50" y="1247793"/>
            <a:ext cx="1828410" cy="271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600" i="0" u="none" strike="noStrike" cap="none" dirty="0">
                <a:latin typeface="+mj-ea"/>
                <a:ea typeface="+mj-ea"/>
              </a:rPr>
              <a:t>CNCF</a:t>
            </a:r>
            <a:r>
              <a:rPr lang="ja-JP" altLang="en-US" sz="2600" i="0" u="none" strike="noStrike" cap="none" dirty="0">
                <a:latin typeface="+mj-ea"/>
                <a:ea typeface="+mj-ea"/>
              </a:rPr>
              <a:t>の体制</a:t>
            </a:r>
            <a:br>
              <a:rPr lang="en-US" sz="2600" i="0" u="none" strike="noStrike" cap="none" dirty="0"/>
            </a:br>
            <a:r>
              <a:rPr lang="en-US" sz="1400" i="0" u="none" strike="noStrike" cap="none" dirty="0"/>
              <a:t>CNCF Structure</a:t>
            </a:r>
            <a:endParaRPr sz="1400" i="0" u="none" strike="noStrike" cap="none" dirty="0"/>
          </a:p>
        </p:txBody>
      </p:sp>
      <p:sp>
        <p:nvSpPr>
          <p:cNvPr id="683" name="Shape 683"/>
          <p:cNvSpPr/>
          <p:nvPr/>
        </p:nvSpPr>
        <p:spPr>
          <a:xfrm>
            <a:off x="3203531" y="1267280"/>
            <a:ext cx="2104500" cy="21045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</a:t>
            </a:r>
            <a:endParaRPr lang="en-US" sz="1400" b="1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Oversight Committee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1222854" y="1203084"/>
            <a:ext cx="2168400" cy="21684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</a:t>
            </a:r>
            <a:endParaRPr lang="en-US" sz="1400" b="1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Governing Board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5179513" y="1267280"/>
            <a:ext cx="2109000" cy="2109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Century Gothic"/>
                <a:sym typeface="Century Gothic"/>
              </a:rPr>
              <a:t>エンドユーザ</a:t>
            </a:r>
            <a:endParaRPr lang="en-US" altLang="ja-JP" sz="1400" b="1" i="0" u="none" strike="noStrike" cap="none" dirty="0">
              <a:solidFill>
                <a:schemeClr val="lt1"/>
              </a:solidFill>
              <a:latin typeface="+mj-ea"/>
              <a:ea typeface="+mj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Century Gothic"/>
                <a:sym typeface="Century Gothic"/>
              </a:rPr>
              <a:t>コミュニティ</a:t>
            </a:r>
            <a:endParaRPr lang="en-US" sz="1400" b="1" i="0" u="none" strike="noStrike" cap="none" dirty="0">
              <a:solidFill>
                <a:schemeClr val="lt1"/>
              </a:solidFill>
              <a:latin typeface="+mj-ea"/>
              <a:ea typeface="+mj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User </a:t>
            </a:r>
            <a:r>
              <a:rPr lang="en-US" sz="11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6" name="Shape 686"/>
          <p:cNvSpPr txBox="1"/>
          <p:nvPr/>
        </p:nvSpPr>
        <p:spPr>
          <a:xfrm>
            <a:off x="643777" y="3811307"/>
            <a:ext cx="2855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大部分はベンダー</a:t>
            </a:r>
            <a:endParaRPr sz="1100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組織に資金提供</a:t>
            </a:r>
            <a:endParaRPr sz="1100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マーケティングと戦略の指揮</a:t>
            </a:r>
            <a:endParaRPr sz="14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2910358" y="3817525"/>
            <a:ext cx="3023209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９人の最上位テクニカル・アーキテクト</a:t>
            </a:r>
            <a:endParaRPr lang="en-US" altLang="ja-JP" sz="14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新規プロジェクトの承認</a:t>
            </a:r>
            <a:endParaRPr lang="en-US" altLang="ja-JP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プロジェクトのリソースとして活動</a:t>
            </a:r>
            <a:endParaRPr dirty="0"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5822718" y="3817525"/>
            <a:ext cx="3673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技術を実際に使うエンドユーザ</a:t>
            </a:r>
            <a:endParaRPr lang="en-US" altLang="ja-JP" sz="14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コミュニティの後押しが必要</a:t>
            </a:r>
            <a:endParaRPr lang="en-US" altLang="ja-JP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そして、良いあるいは悪い経験</a:t>
            </a:r>
            <a:endParaRPr sz="18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1332525" y="2932725"/>
            <a:ext cx="1836600" cy="9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ja-JP" altLang="en-US" b="1" dirty="0">
                <a:solidFill>
                  <a:srgbClr val="FFFFFF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マーケティング委員会</a:t>
            </a:r>
            <a:endParaRPr lang="en-US" b="1" dirty="0">
              <a:solidFill>
                <a:srgbClr val="FFFFFF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 Committee</a:t>
            </a:r>
            <a:endParaRPr sz="1100" b="1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CNCF</a:t>
            </a:r>
            <a:r>
              <a:rPr lang="ja-JP" altLang="en-US" dirty="0" err="1">
                <a:latin typeface="+mj-ea"/>
                <a:ea typeface="+mj-ea"/>
              </a:rPr>
              <a:t>への</a:t>
            </a:r>
            <a:r>
              <a:rPr lang="ja-JP" altLang="en-US" dirty="0">
                <a:latin typeface="+mj-ea"/>
                <a:ea typeface="+mj-ea"/>
              </a:rPr>
              <a:t>参加</a:t>
            </a:r>
            <a:endParaRPr lang="en-US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Joining the CNCF</a:t>
            </a:r>
            <a:endParaRPr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entury Gothic"/>
              <a:buNone/>
            </a:pPr>
            <a:r>
              <a:rPr lang="en-US" altLang="ja-JP" dirty="0">
                <a:latin typeface="+mj-ea"/>
                <a:ea typeface="+mj-ea"/>
              </a:rPr>
              <a:t>220</a:t>
            </a:r>
            <a:r>
              <a:rPr lang="ja-JP" altLang="en-US" dirty="0">
                <a:latin typeface="+mj-ea"/>
                <a:ea typeface="+mj-ea"/>
              </a:rPr>
              <a:t>以上のメンバーに成長中</a:t>
            </a:r>
            <a:br>
              <a:rPr lang="en-US" dirty="0"/>
            </a:br>
            <a:r>
              <a:rPr lang="en-US" sz="1400" dirty="0"/>
              <a:t>220+</a:t>
            </a:r>
            <a:r>
              <a:rPr lang="en-US" sz="1400" i="0" u="none" strike="noStrike" cap="none" dirty="0"/>
              <a:t> Members</a:t>
            </a:r>
            <a:r>
              <a:rPr lang="en-US" sz="1400" dirty="0"/>
              <a:t> </a:t>
            </a:r>
            <a:r>
              <a:rPr lang="en-US" sz="1400" i="0" u="none" strike="noStrike" cap="none" dirty="0"/>
              <a:t>and Growing</a:t>
            </a:r>
            <a:endParaRPr sz="1400" i="0" u="none" strike="noStrike" cap="none" dirty="0"/>
          </a:p>
        </p:txBody>
      </p:sp>
      <p:sp>
        <p:nvSpPr>
          <p:cNvPr id="700" name="Shape 700"/>
          <p:cNvSpPr/>
          <p:nvPr/>
        </p:nvSpPr>
        <p:spPr>
          <a:xfrm>
            <a:off x="102750" y="862050"/>
            <a:ext cx="8938500" cy="1596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 txBox="1"/>
          <p:nvPr/>
        </p:nvSpPr>
        <p:spPr>
          <a:xfrm>
            <a:off x="3381448" y="814950"/>
            <a:ext cx="239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プラチナ・メンバー</a:t>
            </a: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Platinum Members</a:t>
            </a:r>
            <a:r>
              <a:rPr lang="en-US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4439" y="2485691"/>
            <a:ext cx="666300" cy="4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 descr="suse_logo_colo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7808" y="2540591"/>
            <a:ext cx="622800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8987" y="2475903"/>
            <a:ext cx="462000" cy="4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/>
          <p:nvPr/>
        </p:nvSpPr>
        <p:spPr>
          <a:xfrm>
            <a:off x="4090925" y="3087800"/>
            <a:ext cx="3673200" cy="1743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4500482" y="3048050"/>
            <a:ext cx="2886849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+mj-ea"/>
                <a:ea typeface="+mj-ea"/>
                <a:cs typeface="Century Gothic"/>
                <a:sym typeface="Century Gothic"/>
              </a:rPr>
              <a:t>エンド・ユーザ・サポーター</a:t>
            </a: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User Supporters)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102750" y="2153375"/>
            <a:ext cx="8938500" cy="1596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3315300" y="2106275"/>
            <a:ext cx="2513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ゴールド・メンバー</a:t>
            </a:r>
            <a:r>
              <a:rPr lang="ja-JP" altLang="en-US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Gold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Members)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114825" y="3087800"/>
            <a:ext cx="3862800" cy="1743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729775" y="3048038"/>
            <a:ext cx="284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エンド・ユーザ・メンバー</a:t>
            </a: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User Members)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7829525" y="3085200"/>
            <a:ext cx="1254900" cy="1743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7700300" y="3045450"/>
            <a:ext cx="1521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900" b="1" i="0" u="none" strike="noStrike" cap="none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学術・非営利</a:t>
            </a:r>
            <a:endParaRPr lang="en-US" sz="900" b="1" i="0" u="none" strike="noStrike" cap="none" dirty="0">
              <a:solidFill>
                <a:srgbClr val="3F4749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9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Academic/Nonprofit</a:t>
            </a:r>
            <a:endParaRPr sz="9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3" name="Shape 7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292" y="2584117"/>
            <a:ext cx="462000" cy="21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855" y="2374839"/>
            <a:ext cx="548698" cy="63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6934" y="2483417"/>
            <a:ext cx="864713" cy="41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9043" y="2423338"/>
            <a:ext cx="533306" cy="53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2705" y="2456776"/>
            <a:ext cx="679275" cy="46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Shape 718" descr="logo_cncf_cisco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22985" y="1117681"/>
            <a:ext cx="679200" cy="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 descr="cncf_logo_intel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25455" y="1641922"/>
            <a:ext cx="666300" cy="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62141" y="1072981"/>
            <a:ext cx="567900" cy="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 descr="cncf_fujitsu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18769" y="1136431"/>
            <a:ext cx="617700" cy="3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 descr="logo_cncf_mesospher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05924" y="1658422"/>
            <a:ext cx="612300" cy="3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 descr="cncf_logo_rh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79023" y="1592722"/>
            <a:ext cx="8265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 descr="cncf_logo_huawei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10725" y="1081531"/>
            <a:ext cx="796800" cy="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528658" y="1670313"/>
            <a:ext cx="714299" cy="35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 descr="DellTech_Logo_Prm_Blue_Gry_rgb[4]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90913" y="1262431"/>
            <a:ext cx="982500" cy="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610190" y="1635097"/>
            <a:ext cx="845699" cy="4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168426" y="1776063"/>
            <a:ext cx="864700" cy="14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641358" y="1587529"/>
            <a:ext cx="845698" cy="51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 rotWithShape="1">
          <a:blip r:embed="rId23">
            <a:alphaModFix/>
          </a:blip>
          <a:srcRect t="13741" b="13515"/>
          <a:stretch/>
        </p:blipFill>
        <p:spPr>
          <a:xfrm>
            <a:off x="7366091" y="1599488"/>
            <a:ext cx="679200" cy="4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Shape 731" descr="logo_AWS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681729" y="1107134"/>
            <a:ext cx="714300" cy="43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 rotWithShape="1">
          <a:blip r:embed="rId25">
            <a:alphaModFix/>
          </a:blip>
          <a:srcRect t="24947" b="23783"/>
          <a:stretch/>
        </p:blipFill>
        <p:spPr>
          <a:xfrm>
            <a:off x="2584757" y="1143630"/>
            <a:ext cx="949500" cy="36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Shape 73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325197" y="1082159"/>
            <a:ext cx="796800" cy="48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37925" y="1229230"/>
            <a:ext cx="1355076" cy="19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77338" y="1705072"/>
            <a:ext cx="1224984" cy="2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 rotWithShape="1">
          <a:blip r:embed="rId29">
            <a:alphaModFix/>
          </a:blip>
          <a:srcRect l="15368" t="3747" r="13940" b="7654"/>
          <a:stretch/>
        </p:blipFill>
        <p:spPr>
          <a:xfrm>
            <a:off x="2214890" y="1628539"/>
            <a:ext cx="567900" cy="43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 descr="C1_Core_NG_RGB_R-01.png"/>
          <p:cNvPicPr preferRelativeResize="0"/>
          <p:nvPr/>
        </p:nvPicPr>
        <p:blipFill rotWithShape="1">
          <a:blip r:embed="rId30">
            <a:alphaModFix/>
          </a:blip>
          <a:srcRect l="23393" t="38182" r="22741" b="35997"/>
          <a:stretch/>
        </p:blipFill>
        <p:spPr>
          <a:xfrm>
            <a:off x="700663" y="3381897"/>
            <a:ext cx="622800" cy="2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687626" y="4297522"/>
            <a:ext cx="462000" cy="2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2060863" y="3374697"/>
            <a:ext cx="399600" cy="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21501" y="3628312"/>
            <a:ext cx="4620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 rotWithShape="1">
          <a:blip r:embed="rId34">
            <a:alphaModFix/>
          </a:blip>
          <a:srcRect l="-4950" t="28476" r="4949" b="29547"/>
          <a:stretch/>
        </p:blipFill>
        <p:spPr>
          <a:xfrm>
            <a:off x="845301" y="4046237"/>
            <a:ext cx="653100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144066" y="3427347"/>
            <a:ext cx="245400" cy="1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242954" y="4468718"/>
            <a:ext cx="245400" cy="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7236844" y="3382787"/>
            <a:ext cx="373250" cy="22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8693076" y="4242669"/>
            <a:ext cx="399600" cy="37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7902264" y="3451900"/>
            <a:ext cx="461924" cy="26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2845112" y="4322593"/>
            <a:ext cx="373250" cy="3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 rotWithShape="1">
          <a:blip r:embed="rId40">
            <a:alphaModFix/>
          </a:blip>
          <a:srcRect t="21771" b="23880"/>
          <a:stretch/>
        </p:blipFill>
        <p:spPr>
          <a:xfrm>
            <a:off x="14225" y="3405797"/>
            <a:ext cx="548700" cy="1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Shape 7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3338163" y="3406039"/>
            <a:ext cx="548700" cy="18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5282827" y="3358525"/>
            <a:ext cx="312315" cy="27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1556828" y="4345669"/>
            <a:ext cx="533312" cy="3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 descr="ZenDesk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7190914" y="4411840"/>
            <a:ext cx="245400" cy="19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Shape 753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166830" y="3670636"/>
            <a:ext cx="312326" cy="19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 descr="pinterest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733302" y="4006699"/>
            <a:ext cx="617700" cy="2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514852" y="3359247"/>
            <a:ext cx="461937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Shape 75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7217291" y="3670017"/>
            <a:ext cx="399600" cy="19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/>
          <p:cNvPicPr preferRelativeResize="0"/>
          <p:nvPr/>
        </p:nvPicPr>
        <p:blipFill rotWithShape="1">
          <a:blip r:embed="rId49">
            <a:alphaModFix/>
          </a:blip>
          <a:srcRect l="8347" r="12375"/>
          <a:stretch/>
        </p:blipFill>
        <p:spPr>
          <a:xfrm>
            <a:off x="6196335" y="4312243"/>
            <a:ext cx="312325" cy="3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6727087" y="4356554"/>
            <a:ext cx="245400" cy="30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Shape 75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5294665" y="3667037"/>
            <a:ext cx="205750" cy="2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/>
          <p:cNvPicPr preferRelativeResize="0"/>
          <p:nvPr/>
        </p:nvPicPr>
        <p:blipFill rotWithShape="1">
          <a:blip r:embed="rId9">
            <a:alphaModFix/>
          </a:blip>
          <a:srcRect t="12168" b="11542"/>
          <a:stretch/>
        </p:blipFill>
        <p:spPr>
          <a:xfrm>
            <a:off x="2585900" y="3954037"/>
            <a:ext cx="461925" cy="3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/>
          <p:cNvPicPr preferRelativeResize="0"/>
          <p:nvPr/>
        </p:nvPicPr>
        <p:blipFill rotWithShape="1">
          <a:blip r:embed="rId52">
            <a:alphaModFix/>
          </a:blip>
          <a:srcRect l="11562" t="18391" r="13982" b="20951"/>
          <a:stretch/>
        </p:blipFill>
        <p:spPr>
          <a:xfrm>
            <a:off x="5855197" y="3413010"/>
            <a:ext cx="399600" cy="16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Shape 762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669988" y="3639487"/>
            <a:ext cx="533325" cy="2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1461200" y="3355784"/>
            <a:ext cx="461925" cy="28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/>
          <p:cNvPicPr preferRelativeResize="0"/>
          <p:nvPr/>
        </p:nvPicPr>
        <p:blipFill rotWithShape="1">
          <a:blip r:embed="rId55">
            <a:alphaModFix/>
          </a:blip>
          <a:srcRect t="34485" b="28824"/>
          <a:stretch/>
        </p:blipFill>
        <p:spPr>
          <a:xfrm>
            <a:off x="874744" y="3677456"/>
            <a:ext cx="504000" cy="18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Shape 765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4649521" y="3382939"/>
            <a:ext cx="373250" cy="22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Shape 76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3282728" y="4039903"/>
            <a:ext cx="602225" cy="18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Shape 767"/>
          <p:cNvPicPr preferRelativeResize="0"/>
          <p:nvPr/>
        </p:nvPicPr>
        <p:blipFill rotWithShape="1">
          <a:blip r:embed="rId58">
            <a:alphaModFix/>
          </a:blip>
          <a:srcRect l="7391" t="17084" r="10661" b="20968"/>
          <a:stretch/>
        </p:blipFill>
        <p:spPr>
          <a:xfrm>
            <a:off x="817267" y="4413294"/>
            <a:ext cx="548700" cy="19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4706781" y="4461952"/>
            <a:ext cx="504000" cy="9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6387399" y="3711129"/>
            <a:ext cx="653100" cy="11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Shape 77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185401" y="3716809"/>
            <a:ext cx="718200" cy="10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/>
          <p:cNvPicPr preferRelativeResize="0"/>
          <p:nvPr/>
        </p:nvPicPr>
        <p:blipFill rotWithShape="1">
          <a:blip r:embed="rId62">
            <a:alphaModFix/>
          </a:blip>
          <a:srcRect t="21204" b="18071"/>
          <a:stretch/>
        </p:blipFill>
        <p:spPr>
          <a:xfrm>
            <a:off x="7946601" y="3892937"/>
            <a:ext cx="373250" cy="22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4655948" y="3698309"/>
            <a:ext cx="461925" cy="14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 rotWithShape="1">
          <a:blip r:embed="rId62">
            <a:alphaModFix/>
          </a:blip>
          <a:srcRect t="21204" b="18071"/>
          <a:stretch/>
        </p:blipFill>
        <p:spPr>
          <a:xfrm>
            <a:off x="210800" y="4008910"/>
            <a:ext cx="399600" cy="24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3409223" y="4431463"/>
            <a:ext cx="602224" cy="15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Shape 775"/>
          <p:cNvPicPr preferRelativeResize="0"/>
          <p:nvPr/>
        </p:nvPicPr>
        <p:blipFill rotWithShape="1">
          <a:blip r:embed="rId65">
            <a:alphaModFix/>
          </a:blip>
          <a:srcRect l="719" t="24838" r="-720" b="24345"/>
          <a:stretch/>
        </p:blipFill>
        <p:spPr>
          <a:xfrm>
            <a:off x="2598200" y="3403527"/>
            <a:ext cx="602225" cy="18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Shape 77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5677207" y="3717639"/>
            <a:ext cx="533400" cy="10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Shape 777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8529713" y="3915022"/>
            <a:ext cx="399600" cy="18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Shape 778"/>
          <p:cNvPicPr preferRelativeResize="0"/>
          <p:nvPr/>
        </p:nvPicPr>
        <p:blipFill rotWithShape="1">
          <a:blip r:embed="rId68">
            <a:alphaModFix/>
          </a:blip>
          <a:srcRect l="24224" t="27039" r="21067" b="26140"/>
          <a:stretch/>
        </p:blipFill>
        <p:spPr>
          <a:xfrm>
            <a:off x="77706" y="4314423"/>
            <a:ext cx="548700" cy="38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Shape 77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8498550" y="3384650"/>
            <a:ext cx="461925" cy="3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Shape 78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5429208" y="4406337"/>
            <a:ext cx="548700" cy="20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Shape 781"/>
          <p:cNvPicPr preferRelativeResize="0"/>
          <p:nvPr/>
        </p:nvPicPr>
        <p:blipFill rotWithShape="1">
          <a:blip r:embed="rId71">
            <a:alphaModFix/>
          </a:blip>
          <a:srcRect l="7609" r="9773"/>
          <a:stretch/>
        </p:blipFill>
        <p:spPr>
          <a:xfrm>
            <a:off x="8234725" y="4291764"/>
            <a:ext cx="373250" cy="2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Shape 782"/>
          <p:cNvPicPr preferRelativeResize="0"/>
          <p:nvPr/>
        </p:nvPicPr>
        <p:blipFill rotWithShape="1">
          <a:blip r:embed="rId29">
            <a:alphaModFix/>
          </a:blip>
          <a:srcRect l="15368" t="3747" r="13940" b="7654"/>
          <a:stretch/>
        </p:blipFill>
        <p:spPr>
          <a:xfrm>
            <a:off x="2494557" y="3616524"/>
            <a:ext cx="399600" cy="30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Shape 783" descr="logo_ticketmaster-300x184.png"/>
          <p:cNvPicPr preferRelativeResize="0"/>
          <p:nvPr/>
        </p:nvPicPr>
        <p:blipFill rotWithShape="1">
          <a:blip r:embed="rId72">
            <a:alphaModFix/>
          </a:blip>
          <a:srcRect t="32739" b="33416"/>
          <a:stretch/>
        </p:blipFill>
        <p:spPr>
          <a:xfrm>
            <a:off x="7072527" y="4074887"/>
            <a:ext cx="533400" cy="1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Shape 784"/>
          <p:cNvPicPr preferRelativeResize="0"/>
          <p:nvPr/>
        </p:nvPicPr>
        <p:blipFill rotWithShape="1">
          <a:blip r:embed="rId73">
            <a:alphaModFix/>
          </a:blip>
          <a:srcRect t="24720" b="22783"/>
          <a:stretch/>
        </p:blipFill>
        <p:spPr>
          <a:xfrm>
            <a:off x="4223508" y="4050624"/>
            <a:ext cx="461925" cy="1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5137831" y="4004052"/>
            <a:ext cx="312325" cy="25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755470" y="3969849"/>
            <a:ext cx="312325" cy="32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>
          <a:blip r:embed="rId76">
            <a:alphaModFix/>
          </a:blip>
          <a:stretch>
            <a:fillRect/>
          </a:stretch>
        </p:blipFill>
        <p:spPr>
          <a:xfrm>
            <a:off x="5902554" y="4068245"/>
            <a:ext cx="462000" cy="12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>
          <a:blip r:embed="rId77">
            <a:alphaModFix/>
          </a:blip>
          <a:stretch>
            <a:fillRect/>
          </a:stretch>
        </p:blipFill>
        <p:spPr>
          <a:xfrm>
            <a:off x="5520193" y="4083188"/>
            <a:ext cx="312325" cy="9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>
          <a:blip r:embed="rId78">
            <a:alphaModFix/>
          </a:blip>
          <a:stretch>
            <a:fillRect/>
          </a:stretch>
        </p:blipFill>
        <p:spPr>
          <a:xfrm>
            <a:off x="6434591" y="4064290"/>
            <a:ext cx="567900" cy="13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>
          <a:blip r:embed="rId79">
            <a:alphaModFix/>
          </a:blip>
          <a:stretch>
            <a:fillRect/>
          </a:stretch>
        </p:blipFill>
        <p:spPr>
          <a:xfrm>
            <a:off x="6220729" y="241564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>
          <a:blip r:embed="rId80">
            <a:alphaModFix/>
          </a:blip>
          <a:stretch>
            <a:fillRect/>
          </a:stretch>
        </p:blipFill>
        <p:spPr>
          <a:xfrm>
            <a:off x="3700359" y="2430644"/>
            <a:ext cx="845700" cy="51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>
          <a:blip r:embed="rId81">
            <a:alphaModFix/>
          </a:blip>
          <a:stretch>
            <a:fillRect/>
          </a:stretch>
        </p:blipFill>
        <p:spPr>
          <a:xfrm>
            <a:off x="1990026" y="2423102"/>
            <a:ext cx="714300" cy="53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 rotWithShape="1">
          <a:blip r:embed="rId71">
            <a:alphaModFix/>
          </a:blip>
          <a:srcRect l="7609" r="9773"/>
          <a:stretch/>
        </p:blipFill>
        <p:spPr>
          <a:xfrm>
            <a:off x="2281001" y="4370860"/>
            <a:ext cx="373250" cy="27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220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以上のメンバーに成長中（シルバー１）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252A60"/>
                </a:solidFill>
              </a:rPr>
              <a:t>220+</a:t>
            </a:r>
            <a:r>
              <a:rPr lang="en-US" sz="1400" i="0" u="none" strike="noStrike" cap="none" dirty="0">
                <a:solidFill>
                  <a:srgbClr val="252A60"/>
                </a:solidFill>
              </a:rPr>
              <a:t> Members</a:t>
            </a:r>
            <a:r>
              <a:rPr lang="en-US" sz="1400" dirty="0">
                <a:solidFill>
                  <a:srgbClr val="252A60"/>
                </a:solidFill>
              </a:rPr>
              <a:t> </a:t>
            </a:r>
            <a:r>
              <a:rPr lang="en-US" sz="1400" i="0" u="none" strike="noStrike" cap="none" dirty="0">
                <a:solidFill>
                  <a:srgbClr val="252A60"/>
                </a:solidFill>
              </a:rPr>
              <a:t>and Growing (</a:t>
            </a:r>
            <a:r>
              <a:rPr lang="en-US" sz="1400" dirty="0">
                <a:solidFill>
                  <a:srgbClr val="252A60"/>
                </a:solidFill>
              </a:rPr>
              <a:t>S</a:t>
            </a:r>
            <a:r>
              <a:rPr lang="en-US" sz="1400" i="0" u="none" strike="noStrike" cap="none" dirty="0">
                <a:solidFill>
                  <a:srgbClr val="252A60"/>
                </a:solidFill>
              </a:rPr>
              <a:t>ilver 1)</a:t>
            </a:r>
            <a:endParaRPr sz="1400" i="0" u="none" strike="noStrike" cap="none" dirty="0">
              <a:solidFill>
                <a:srgbClr val="252A60"/>
              </a:solidFill>
            </a:endParaRPr>
          </a:p>
        </p:txBody>
      </p:sp>
      <p:pic>
        <p:nvPicPr>
          <p:cNvPr id="800" name="Shape 800" descr="Codefresh logo.png"/>
          <p:cNvPicPr preferRelativeResize="0"/>
          <p:nvPr/>
        </p:nvPicPr>
        <p:blipFill rotWithShape="1">
          <a:blip r:embed="rId3">
            <a:alphaModFix/>
          </a:blip>
          <a:srcRect l="14101" r="17008"/>
          <a:stretch/>
        </p:blipFill>
        <p:spPr>
          <a:xfrm>
            <a:off x="7673584" y="2068424"/>
            <a:ext cx="501900" cy="37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Shape 801" descr="AMIHAN LOGO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2278" y="859574"/>
            <a:ext cx="364500" cy="5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Shape 802" descr="GFLogo-Scaled.png"/>
          <p:cNvPicPr preferRelativeResize="0"/>
          <p:nvPr/>
        </p:nvPicPr>
        <p:blipFill rotWithShape="1">
          <a:blip r:embed="rId5">
            <a:alphaModFix/>
          </a:blip>
          <a:srcRect t="33308" b="35448"/>
          <a:stretch/>
        </p:blipFill>
        <p:spPr>
          <a:xfrm>
            <a:off x="6660181" y="3254556"/>
            <a:ext cx="1029300" cy="3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Shape 803" descr="logo_easystack-300x18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291" y="3190506"/>
            <a:ext cx="7335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Shape 804" descr="logo_ebay-300x184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71169" y="3278256"/>
            <a:ext cx="4467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Shape 805" descr="logo_goldmansachs-300x184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39591" y="3752941"/>
            <a:ext cx="548700" cy="3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Shape 806" descr="logo_heptio-300x184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9357" y="4384194"/>
            <a:ext cx="548700" cy="3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Shape 807"/>
          <p:cNvPicPr preferRelativeResize="0"/>
          <p:nvPr/>
        </p:nvPicPr>
        <p:blipFill rotWithShape="1">
          <a:blip r:embed="rId10">
            <a:alphaModFix/>
          </a:blip>
          <a:srcRect t="19325" b="17395"/>
          <a:stretch/>
        </p:blipFill>
        <p:spPr>
          <a:xfrm>
            <a:off x="5535324" y="980024"/>
            <a:ext cx="704700" cy="2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Shape 808"/>
          <p:cNvPicPr preferRelativeResize="0"/>
          <p:nvPr/>
        </p:nvPicPr>
        <p:blipFill rotWithShape="1">
          <a:blip r:embed="rId11">
            <a:alphaModFix/>
          </a:blip>
          <a:srcRect t="13265" b="13725"/>
          <a:stretch/>
        </p:blipFill>
        <p:spPr>
          <a:xfrm>
            <a:off x="7350616" y="950774"/>
            <a:ext cx="743700" cy="3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Shape 809" descr="Aporeto-01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28570" y="1012274"/>
            <a:ext cx="733500" cy="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Shape 810"/>
          <p:cNvPicPr preferRelativeResize="0"/>
          <p:nvPr/>
        </p:nvPicPr>
        <p:blipFill rotWithShape="1">
          <a:blip r:embed="rId13">
            <a:alphaModFix/>
          </a:blip>
          <a:srcRect t="21146" b="22222"/>
          <a:stretch/>
        </p:blipFill>
        <p:spPr>
          <a:xfrm>
            <a:off x="6659283" y="2126798"/>
            <a:ext cx="743700" cy="2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69627" y="2674730"/>
            <a:ext cx="540900" cy="3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78686" y="2622830"/>
            <a:ext cx="710700" cy="4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 descr="logo-1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97479" y="2056748"/>
            <a:ext cx="403200" cy="3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 rotWithShape="1">
          <a:blip r:embed="rId17">
            <a:alphaModFix/>
          </a:blip>
          <a:srcRect t="24272" b="24508"/>
          <a:stretch/>
        </p:blipFill>
        <p:spPr>
          <a:xfrm>
            <a:off x="1872993" y="999824"/>
            <a:ext cx="743700" cy="2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Shape 815"/>
          <p:cNvPicPr preferRelativeResize="0"/>
          <p:nvPr/>
        </p:nvPicPr>
        <p:blipFill rotWithShape="1">
          <a:blip r:embed="rId18">
            <a:alphaModFix/>
          </a:blip>
          <a:srcRect l="7679" r="11138"/>
          <a:stretch/>
        </p:blipFill>
        <p:spPr>
          <a:xfrm>
            <a:off x="4487125" y="3211506"/>
            <a:ext cx="540900" cy="4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Shape 816" descr="csm_Logo_Gronau_0c303da688.jpg"/>
          <p:cNvPicPr preferRelativeResize="0"/>
          <p:nvPr/>
        </p:nvPicPr>
        <p:blipFill rotWithShape="1">
          <a:blip r:embed="rId19">
            <a:alphaModFix/>
          </a:blip>
          <a:srcRect t="10459" b="13523"/>
          <a:stretch/>
        </p:blipFill>
        <p:spPr>
          <a:xfrm>
            <a:off x="5418930" y="3723091"/>
            <a:ext cx="5409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6145" y="1469683"/>
            <a:ext cx="540779" cy="30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 rotWithShape="1">
          <a:blip r:embed="rId21">
            <a:alphaModFix/>
          </a:blip>
          <a:srcRect l="10375" r="14113"/>
          <a:stretch/>
        </p:blipFill>
        <p:spPr>
          <a:xfrm>
            <a:off x="10872" y="3218111"/>
            <a:ext cx="485700" cy="39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 rotWithShape="1">
          <a:blip r:embed="rId22">
            <a:alphaModFix/>
          </a:blip>
          <a:srcRect l="-4624" t="16802" b="16809"/>
          <a:stretch/>
        </p:blipFill>
        <p:spPr>
          <a:xfrm>
            <a:off x="8258117" y="3251247"/>
            <a:ext cx="843325" cy="32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1245" y="3755264"/>
            <a:ext cx="540775" cy="33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209320" y="3767172"/>
            <a:ext cx="501900" cy="30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Shape 82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556701" y="3799149"/>
            <a:ext cx="733400" cy="24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821510" y="3704665"/>
            <a:ext cx="485702" cy="43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960709" y="3701506"/>
            <a:ext cx="614825" cy="43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Shape 825" descr="CV-logo-stacked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839982" y="2042330"/>
            <a:ext cx="548700" cy="42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Shape 826" descr="logo-name-vertical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554740" y="3767164"/>
            <a:ext cx="614700" cy="30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 descr="grafana_labs_logo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337781" y="3841291"/>
            <a:ext cx="967470" cy="1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282862" y="1018018"/>
            <a:ext cx="819067" cy="19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 descr="unnamed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46651" y="4435065"/>
            <a:ext cx="540774" cy="23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 descr="Pasted image at 2017_11_14 03_28 PM.png"/>
          <p:cNvPicPr preferRelativeResize="0"/>
          <p:nvPr/>
        </p:nvPicPr>
        <p:blipFill rotWithShape="1">
          <a:blip r:embed="rId33">
            <a:alphaModFix/>
          </a:blip>
          <a:srcRect l="26841" r="24531"/>
          <a:stretch/>
        </p:blipFill>
        <p:spPr>
          <a:xfrm>
            <a:off x="5852025" y="2653556"/>
            <a:ext cx="364452" cy="3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 descr="DaoCloud_logo-01.png"/>
          <p:cNvPicPr preferRelativeResize="0"/>
          <p:nvPr/>
        </p:nvPicPr>
        <p:blipFill rotWithShape="1">
          <a:blip r:embed="rId34">
            <a:alphaModFix/>
          </a:blip>
          <a:srcRect l="3478" r="5213"/>
          <a:stretch/>
        </p:blipFill>
        <p:spPr>
          <a:xfrm>
            <a:off x="4861206" y="2697230"/>
            <a:ext cx="819000" cy="2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Shape 832"/>
          <p:cNvPicPr preferRelativeResize="0"/>
          <p:nvPr/>
        </p:nvPicPr>
        <p:blipFill rotWithShape="1">
          <a:blip r:embed="rId35">
            <a:alphaModFix/>
          </a:blip>
          <a:srcRect t="24553" b="28960"/>
          <a:stretch/>
        </p:blipFill>
        <p:spPr>
          <a:xfrm>
            <a:off x="8239137" y="2724605"/>
            <a:ext cx="819075" cy="2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Shape 833" descr="Datawire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6388297" y="2698641"/>
            <a:ext cx="843301" cy="28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Shape 83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7772199" y="3234157"/>
            <a:ext cx="403200" cy="3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Shape 83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8689339" y="3738866"/>
            <a:ext cx="364450" cy="3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Shape 83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982347" y="2736056"/>
            <a:ext cx="919200" cy="209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Shape 837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5110743" y="3191956"/>
            <a:ext cx="446800" cy="4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Shape 838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2900588" y="3272160"/>
            <a:ext cx="919200" cy="28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68507" y="2740439"/>
            <a:ext cx="1029300" cy="20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3138" y="4349023"/>
            <a:ext cx="663900" cy="40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3371280" y="2073548"/>
            <a:ext cx="364500" cy="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3479486" y="1002636"/>
            <a:ext cx="710800" cy="2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Shape 843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4006381" y="2150493"/>
            <a:ext cx="743700" cy="21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1014247" y="912686"/>
            <a:ext cx="670200" cy="4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640262" y="3326318"/>
            <a:ext cx="937200" cy="1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8446085" y="2061034"/>
            <a:ext cx="636000" cy="38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50">
            <a:alphaModFix/>
          </a:blip>
          <a:srcRect t="34485" b="28824"/>
          <a:stretch/>
        </p:blipFill>
        <p:spPr>
          <a:xfrm>
            <a:off x="2968313" y="4423062"/>
            <a:ext cx="704700" cy="25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Shape 848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3073367" y="2616294"/>
            <a:ext cx="733500" cy="44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Shape 849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791608" y="4357494"/>
            <a:ext cx="636000" cy="3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Shape 850" descr="unnamed.png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4546202" y="4456997"/>
            <a:ext cx="794400" cy="19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Shape 851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4378832" y="912523"/>
            <a:ext cx="414900" cy="40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Shape 852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5020681" y="2091197"/>
            <a:ext cx="548700" cy="32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2106019" y="4460865"/>
            <a:ext cx="743700" cy="18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 rotWithShape="1">
          <a:blip r:embed="rId57">
            <a:alphaModFix/>
          </a:blip>
          <a:srcRect l="719" t="24838" r="-720" b="24345"/>
          <a:stretch/>
        </p:blipFill>
        <p:spPr>
          <a:xfrm>
            <a:off x="7403417" y="2737623"/>
            <a:ext cx="663900" cy="2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Shape 855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5459196" y="4480891"/>
            <a:ext cx="743626" cy="14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59">
            <a:alphaModFix/>
          </a:blip>
          <a:srcRect l="13806" t="29569" r="11721" b="29594"/>
          <a:stretch/>
        </p:blipFill>
        <p:spPr>
          <a:xfrm>
            <a:off x="92300" y="988755"/>
            <a:ext cx="733401" cy="25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60">
            <a:alphaModFix/>
          </a:blip>
          <a:srcRect l="12826" t="11128" r="11456" b="15369"/>
          <a:stretch/>
        </p:blipFill>
        <p:spPr>
          <a:xfrm>
            <a:off x="7825024" y="3622646"/>
            <a:ext cx="614825" cy="59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6321416" y="4428182"/>
            <a:ext cx="645000" cy="2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2805240" y="915280"/>
            <a:ext cx="485700" cy="39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 rotWithShape="1">
          <a:blip r:embed="rId63">
            <a:alphaModFix/>
          </a:blip>
          <a:srcRect l="10757" r="9852"/>
          <a:stretch/>
        </p:blipFill>
        <p:spPr>
          <a:xfrm>
            <a:off x="7636196" y="1403394"/>
            <a:ext cx="485700" cy="4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Shape 861" descr="C1_Core_NG_RGB_R-01.png"/>
          <p:cNvPicPr preferRelativeResize="0"/>
          <p:nvPr/>
        </p:nvPicPr>
        <p:blipFill rotWithShape="1">
          <a:blip r:embed="rId64">
            <a:alphaModFix/>
          </a:blip>
          <a:srcRect l="22959" t="32122" r="20711" b="32410"/>
          <a:stretch/>
        </p:blipFill>
        <p:spPr>
          <a:xfrm>
            <a:off x="926753" y="2082098"/>
            <a:ext cx="614700" cy="3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Shape 862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783733" y="1472244"/>
            <a:ext cx="485700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Shape 863"/>
          <p:cNvPicPr preferRelativeResize="0"/>
          <p:nvPr/>
        </p:nvPicPr>
        <p:blipFill rotWithShape="1">
          <a:blip r:embed="rId66">
            <a:alphaModFix/>
          </a:blip>
          <a:srcRect t="14391" b="18008"/>
          <a:stretch/>
        </p:blipFill>
        <p:spPr>
          <a:xfrm>
            <a:off x="107453" y="2124098"/>
            <a:ext cx="548700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Shape 864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5973003" y="1536420"/>
            <a:ext cx="733500" cy="16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Shape 865" descr="Screen Shot 2017-11-03 at 9.33.18 AM.png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5116725" y="1405330"/>
            <a:ext cx="614824" cy="43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6947957" y="1443123"/>
            <a:ext cx="446785" cy="35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Shape 867"/>
          <p:cNvPicPr preferRelativeResize="0"/>
          <p:nvPr/>
        </p:nvPicPr>
        <p:blipFill rotWithShape="1">
          <a:blip r:embed="rId70">
            <a:alphaModFix/>
          </a:blip>
          <a:srcRect t="21771" b="23880"/>
          <a:stretch/>
        </p:blipFill>
        <p:spPr>
          <a:xfrm>
            <a:off x="4334496" y="1516487"/>
            <a:ext cx="540775" cy="20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Shape 868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1812054" y="2161538"/>
            <a:ext cx="614824" cy="18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Shape 869"/>
          <p:cNvPicPr preferRelativeResize="0"/>
          <p:nvPr/>
        </p:nvPicPr>
        <p:blipFill>
          <a:blip r:embed="rId72">
            <a:alphaModFix/>
          </a:blip>
          <a:stretch>
            <a:fillRect/>
          </a:stretch>
        </p:blipFill>
        <p:spPr>
          <a:xfrm>
            <a:off x="878379" y="1502379"/>
            <a:ext cx="663900" cy="23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Shape 870"/>
          <p:cNvPicPr preferRelativeResize="0"/>
          <p:nvPr/>
        </p:nvPicPr>
        <p:blipFill rotWithShape="1">
          <a:blip r:embed="rId73">
            <a:alphaModFix/>
          </a:blip>
          <a:srcRect t="16314" b="20301"/>
          <a:stretch/>
        </p:blipFill>
        <p:spPr>
          <a:xfrm>
            <a:off x="3388342" y="1484078"/>
            <a:ext cx="704700" cy="27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2510887" y="1426273"/>
            <a:ext cx="636000" cy="38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 rotWithShape="1">
          <a:blip r:embed="rId75">
            <a:alphaModFix/>
          </a:blip>
          <a:srcRect t="21734" b="20797"/>
          <a:stretch/>
        </p:blipFill>
        <p:spPr>
          <a:xfrm>
            <a:off x="8363350" y="1430286"/>
            <a:ext cx="663900" cy="38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 rotWithShape="1">
          <a:blip r:embed="rId76">
            <a:alphaModFix/>
          </a:blip>
          <a:srcRect l="5164" t="38489" r="5164" b="36729"/>
          <a:stretch/>
        </p:blipFill>
        <p:spPr>
          <a:xfrm>
            <a:off x="7085010" y="4464455"/>
            <a:ext cx="636000" cy="1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 rotWithShape="1">
          <a:blip r:embed="rId77">
            <a:alphaModFix/>
          </a:blip>
          <a:srcRect l="8892" r="7299"/>
          <a:stretch/>
        </p:blipFill>
        <p:spPr>
          <a:xfrm>
            <a:off x="7839605" y="4322126"/>
            <a:ext cx="414900" cy="46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Shape 875"/>
          <p:cNvPicPr preferRelativeResize="0"/>
          <p:nvPr/>
        </p:nvPicPr>
        <p:blipFill rotWithShape="1">
          <a:blip r:embed="rId78">
            <a:alphaModFix/>
          </a:blip>
          <a:srcRect l="7411" r="9875"/>
          <a:stretch/>
        </p:blipFill>
        <p:spPr>
          <a:xfrm>
            <a:off x="8373099" y="4356061"/>
            <a:ext cx="663900" cy="39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Shape 876"/>
          <p:cNvPicPr preferRelativeResize="0"/>
          <p:nvPr/>
        </p:nvPicPr>
        <p:blipFill>
          <a:blip r:embed="rId79">
            <a:alphaModFix/>
          </a:blip>
          <a:stretch>
            <a:fillRect/>
          </a:stretch>
        </p:blipFill>
        <p:spPr>
          <a:xfrm>
            <a:off x="3902506" y="3203489"/>
            <a:ext cx="501900" cy="42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Shape 877"/>
          <p:cNvPicPr preferRelativeResize="0"/>
          <p:nvPr/>
        </p:nvPicPr>
        <p:blipFill rotWithShape="1">
          <a:blip r:embed="rId80">
            <a:alphaModFix/>
          </a:blip>
          <a:srcRect l="4338" t="14454" r="5652" b="19451"/>
          <a:stretch/>
        </p:blipFill>
        <p:spPr>
          <a:xfrm>
            <a:off x="1395509" y="3263994"/>
            <a:ext cx="892941" cy="3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lt1"/>
              </a:buClr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220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以上のメンバーに成長中（シルバー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br>
              <a:rPr lang="en-US" altLang="ja-JP" dirty="0">
                <a:solidFill>
                  <a:srgbClr val="000000"/>
                </a:solidFill>
              </a:rPr>
            </a:br>
            <a:r>
              <a:rPr lang="en-US" altLang="ja-JP" sz="1400" dirty="0">
                <a:solidFill>
                  <a:srgbClr val="252A60"/>
                </a:solidFill>
              </a:rPr>
              <a:t>220+ Members and Growing (Silver 2)</a:t>
            </a: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884" name="Shape 8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684" y="1545236"/>
            <a:ext cx="553200" cy="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Shape 885" descr="logo_ncsoft-300x184.png"/>
          <p:cNvPicPr preferRelativeResize="0"/>
          <p:nvPr/>
        </p:nvPicPr>
        <p:blipFill rotWithShape="1">
          <a:blip r:embed="rId4">
            <a:alphaModFix/>
          </a:blip>
          <a:srcRect t="19266" b="22614"/>
          <a:stretch/>
        </p:blipFill>
        <p:spPr>
          <a:xfrm>
            <a:off x="1791849" y="2107599"/>
            <a:ext cx="777900" cy="2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Shape 886" descr="juniper-networks-blue-pn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7485" y="1105997"/>
            <a:ext cx="743700" cy="2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6">
            <a:alphaModFix/>
          </a:blip>
          <a:srcRect l="11041" t="-8774" r="10815" b="-12247"/>
          <a:stretch/>
        </p:blipFill>
        <p:spPr>
          <a:xfrm>
            <a:off x="42753" y="1005867"/>
            <a:ext cx="471300" cy="44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Shape 8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5223" y="1619988"/>
            <a:ext cx="414900" cy="18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Shape 889" descr="Loodse_lang_groß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0891" y="1632236"/>
            <a:ext cx="548700" cy="1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Shape 8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55677" y="1120797"/>
            <a:ext cx="704699" cy="2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Shape 8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8888" y="1601103"/>
            <a:ext cx="636000" cy="2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Shape 892"/>
          <p:cNvPicPr preferRelativeResize="0"/>
          <p:nvPr/>
        </p:nvPicPr>
        <p:blipFill rotWithShape="1">
          <a:blip r:embed="rId11">
            <a:alphaModFix/>
          </a:blip>
          <a:srcRect l="16500" t="15873" r="16507" b="18315"/>
          <a:stretch/>
        </p:blipFill>
        <p:spPr>
          <a:xfrm>
            <a:off x="3616620" y="2042378"/>
            <a:ext cx="414900" cy="40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89515" y="2185127"/>
            <a:ext cx="585301" cy="12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Shape 894" descr="Nirmata.png"/>
          <p:cNvPicPr preferRelativeResize="0"/>
          <p:nvPr/>
        </p:nvPicPr>
        <p:blipFill rotWithShape="1">
          <a:blip r:embed="rId13">
            <a:alphaModFix/>
          </a:blip>
          <a:srcRect l="8021" r="6464"/>
          <a:stretch/>
        </p:blipFill>
        <p:spPr>
          <a:xfrm>
            <a:off x="5682001" y="2179102"/>
            <a:ext cx="663899" cy="13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 descr="Mobingi_logo_horizontal.png"/>
          <p:cNvPicPr preferRelativeResize="0"/>
          <p:nvPr/>
        </p:nvPicPr>
        <p:blipFill rotWithShape="1">
          <a:blip r:embed="rId14">
            <a:alphaModFix/>
          </a:blip>
          <a:srcRect l="9655" t="22526" r="10414" b="23048"/>
          <a:stretch/>
        </p:blipFill>
        <p:spPr>
          <a:xfrm>
            <a:off x="8465434" y="1633561"/>
            <a:ext cx="636000" cy="16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Shape 896" descr="LOGO-KINVOLK-Green_Isotype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00701" y="1037560"/>
            <a:ext cx="316025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 descr="kong-logo_600x194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98910" y="1141176"/>
            <a:ext cx="548700" cy="17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Shape 89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58542" y="2118990"/>
            <a:ext cx="636000" cy="25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74920" y="1141719"/>
            <a:ext cx="899098" cy="17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19">
            <a:alphaModFix/>
          </a:blip>
          <a:srcRect l="5343" t="19290" r="5752" b="19952"/>
          <a:stretch/>
        </p:blipFill>
        <p:spPr>
          <a:xfrm>
            <a:off x="6453086" y="2085152"/>
            <a:ext cx="471300" cy="322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676935" y="2179611"/>
            <a:ext cx="832500" cy="13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935595" y="1656507"/>
            <a:ext cx="743625" cy="11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5269" y="2611689"/>
            <a:ext cx="553200" cy="33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 rotWithShape="1">
          <a:blip r:embed="rId23">
            <a:alphaModFix/>
          </a:blip>
          <a:srcRect l="19217" r="20560"/>
          <a:stretch/>
        </p:blipFill>
        <p:spPr>
          <a:xfrm>
            <a:off x="5263368" y="1049080"/>
            <a:ext cx="355150" cy="36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01181" y="1650905"/>
            <a:ext cx="832500" cy="12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Shape 9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5879" y="2182991"/>
            <a:ext cx="743700" cy="12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Shape 90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726127" y="1524176"/>
            <a:ext cx="471300" cy="38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Shape 90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906764" y="2188674"/>
            <a:ext cx="777900" cy="1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Shape 90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716855" y="3674458"/>
            <a:ext cx="5136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Shape 910"/>
          <p:cNvPicPr preferRelativeResize="0"/>
          <p:nvPr/>
        </p:nvPicPr>
        <p:blipFill rotWithShape="1">
          <a:blip r:embed="rId29">
            <a:alphaModFix/>
          </a:blip>
          <a:srcRect l="8899" r="8544"/>
          <a:stretch/>
        </p:blipFill>
        <p:spPr>
          <a:xfrm>
            <a:off x="4361530" y="3677758"/>
            <a:ext cx="414900" cy="3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Shape 911"/>
          <p:cNvPicPr preferRelativeResize="0"/>
          <p:nvPr/>
        </p:nvPicPr>
        <p:blipFill rotWithShape="1">
          <a:blip r:embed="rId30">
            <a:alphaModFix/>
          </a:blip>
          <a:srcRect l="12107" r="16919"/>
          <a:stretch/>
        </p:blipFill>
        <p:spPr>
          <a:xfrm>
            <a:off x="5010017" y="3652558"/>
            <a:ext cx="414900" cy="3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Shape 91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07607" y="4211720"/>
            <a:ext cx="47130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Shape 913"/>
          <p:cNvPicPr preferRelativeResize="0"/>
          <p:nvPr/>
        </p:nvPicPr>
        <p:blipFill rotWithShape="1">
          <a:blip r:embed="rId32">
            <a:alphaModFix/>
          </a:blip>
          <a:srcRect r="6629"/>
          <a:stretch/>
        </p:blipFill>
        <p:spPr>
          <a:xfrm>
            <a:off x="3464042" y="3655108"/>
            <a:ext cx="663900" cy="3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Shape 91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813613" y="2623840"/>
            <a:ext cx="5136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Shape 915"/>
          <p:cNvPicPr preferRelativeResize="0"/>
          <p:nvPr/>
        </p:nvPicPr>
        <p:blipFill rotWithShape="1">
          <a:blip r:embed="rId34">
            <a:alphaModFix/>
          </a:blip>
          <a:srcRect t="20121" b="26149"/>
          <a:stretch/>
        </p:blipFill>
        <p:spPr>
          <a:xfrm>
            <a:off x="4255285" y="2670190"/>
            <a:ext cx="675000" cy="2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Shape 916"/>
          <p:cNvPicPr preferRelativeResize="0"/>
          <p:nvPr/>
        </p:nvPicPr>
        <p:blipFill rotWithShape="1">
          <a:blip r:embed="rId35">
            <a:alphaModFix/>
          </a:blip>
          <a:srcRect t="15600" b="16982"/>
          <a:stretch/>
        </p:blipFill>
        <p:spPr>
          <a:xfrm>
            <a:off x="8559101" y="2666890"/>
            <a:ext cx="553200" cy="2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Shape 917"/>
          <p:cNvPicPr preferRelativeResize="0"/>
          <p:nvPr/>
        </p:nvPicPr>
        <p:blipFill rotWithShape="1">
          <a:blip r:embed="rId36">
            <a:alphaModFix/>
          </a:blip>
          <a:srcRect t="28571" b="24834"/>
          <a:stretch/>
        </p:blipFill>
        <p:spPr>
          <a:xfrm>
            <a:off x="54094" y="3725608"/>
            <a:ext cx="743700" cy="2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Shape 918"/>
          <p:cNvPicPr preferRelativeResize="0"/>
          <p:nvPr/>
        </p:nvPicPr>
        <p:blipFill rotWithShape="1">
          <a:blip r:embed="rId37">
            <a:alphaModFix/>
          </a:blip>
          <a:srcRect t="18808" b="20731"/>
          <a:stretch/>
        </p:blipFill>
        <p:spPr>
          <a:xfrm>
            <a:off x="1778568" y="3701308"/>
            <a:ext cx="70470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Shape 919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2437844" y="4186670"/>
            <a:ext cx="553200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Shape 920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2412499" y="2654890"/>
            <a:ext cx="796500" cy="2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Shape 921"/>
          <p:cNvPicPr preferRelativeResize="0"/>
          <p:nvPr/>
        </p:nvPicPr>
        <p:blipFill rotWithShape="1">
          <a:blip r:embed="rId40">
            <a:alphaModFix/>
          </a:blip>
          <a:srcRect l="6626" r="4901"/>
          <a:stretch/>
        </p:blipFill>
        <p:spPr>
          <a:xfrm>
            <a:off x="4713727" y="3200811"/>
            <a:ext cx="663900" cy="2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Shape 922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8402867" y="3624952"/>
            <a:ext cx="675000" cy="41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Shape 923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6978215" y="2691739"/>
            <a:ext cx="585300" cy="17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3">
            <a:alphaModFix/>
          </a:blip>
          <a:srcRect l="9778" r="8933"/>
          <a:stretch/>
        </p:blipFill>
        <p:spPr>
          <a:xfrm>
            <a:off x="114288" y="4178505"/>
            <a:ext cx="471300" cy="35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6655538" y="4236002"/>
            <a:ext cx="553200" cy="24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Shape 92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6424364" y="3242928"/>
            <a:ext cx="513601" cy="15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Shape 927" descr="logo-turbonomic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6596793" y="3727312"/>
            <a:ext cx="675000" cy="20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Shape 928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3414142" y="2710528"/>
            <a:ext cx="636000" cy="1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Shape 929" descr="logo_styra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1031381" y="3655623"/>
            <a:ext cx="513600" cy="35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Shape 930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8577333" y="3161661"/>
            <a:ext cx="5136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 rotWithShape="1">
          <a:blip r:embed="rId50">
            <a:alphaModFix/>
          </a:blip>
          <a:srcRect l="8876" r="9236"/>
          <a:stretch/>
        </p:blipFill>
        <p:spPr>
          <a:xfrm>
            <a:off x="4148681" y="4163984"/>
            <a:ext cx="513600" cy="38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5135428" y="2645720"/>
            <a:ext cx="796500" cy="27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7768658" y="2705773"/>
            <a:ext cx="585300" cy="15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Shape 934"/>
          <p:cNvPicPr preferRelativeResize="0"/>
          <p:nvPr/>
        </p:nvPicPr>
        <p:blipFill rotWithShape="1">
          <a:blip r:embed="rId53">
            <a:alphaModFix/>
          </a:blip>
          <a:srcRect l="5508" t="22321" r="6633" b="18674"/>
          <a:stretch/>
        </p:blipFill>
        <p:spPr>
          <a:xfrm>
            <a:off x="2046910" y="3235295"/>
            <a:ext cx="832500" cy="16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089521" y="3223761"/>
            <a:ext cx="636000" cy="1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 rotWithShape="1">
          <a:blip r:embed="rId55">
            <a:alphaModFix/>
          </a:blip>
          <a:srcRect l="9028" t="22388" r="8592" b="21047"/>
          <a:stretch/>
        </p:blipFill>
        <p:spPr>
          <a:xfrm>
            <a:off x="7505380" y="3726542"/>
            <a:ext cx="663900" cy="21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5819919" y="4203526"/>
            <a:ext cx="513600" cy="30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Shape 938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596475" y="4151893"/>
            <a:ext cx="471300" cy="40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Shape 93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1700926" y="4172210"/>
            <a:ext cx="414900" cy="36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Shape 940"/>
          <p:cNvPicPr preferRelativeResize="0"/>
          <p:nvPr/>
        </p:nvPicPr>
        <p:blipFill rotWithShape="1">
          <a:blip r:embed="rId59">
            <a:alphaModFix/>
          </a:blip>
          <a:srcRect l="5394" t="14910" r="5287" b="14387"/>
          <a:stretch/>
        </p:blipFill>
        <p:spPr>
          <a:xfrm>
            <a:off x="5658504" y="3722871"/>
            <a:ext cx="704702" cy="21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Shape 941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530756" y="4260298"/>
            <a:ext cx="743700" cy="19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Shape 942"/>
          <p:cNvPicPr preferRelativeResize="0"/>
          <p:nvPr/>
        </p:nvPicPr>
        <p:blipFill rotWithShape="1">
          <a:blip r:embed="rId61">
            <a:alphaModFix/>
          </a:blip>
          <a:srcRect t="28153" b="20934"/>
          <a:stretch/>
        </p:blipFill>
        <p:spPr>
          <a:xfrm>
            <a:off x="7329793" y="1113942"/>
            <a:ext cx="743700" cy="231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Shape 943" descr="数人云logo.jpg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3030966" y="3208959"/>
            <a:ext cx="743625" cy="22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Shape 944"/>
          <p:cNvPicPr preferRelativeResize="0"/>
          <p:nvPr/>
        </p:nvPicPr>
        <p:blipFill rotWithShape="1">
          <a:blip r:embed="rId63">
            <a:alphaModFix/>
          </a:blip>
          <a:srcRect l="4979" t="14437" r="4979" b="16616"/>
          <a:stretch/>
        </p:blipFill>
        <p:spPr>
          <a:xfrm>
            <a:off x="7513430" y="1592977"/>
            <a:ext cx="636000" cy="24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Shape 945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4138705" y="2161315"/>
            <a:ext cx="743624" cy="16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Shape 946"/>
          <p:cNvPicPr preferRelativeResize="0"/>
          <p:nvPr/>
        </p:nvPicPr>
        <p:blipFill rotWithShape="1">
          <a:blip r:embed="rId65">
            <a:alphaModFix/>
          </a:blip>
          <a:srcRect l="24224" t="27039" r="21067" b="26140"/>
          <a:stretch/>
        </p:blipFill>
        <p:spPr>
          <a:xfrm>
            <a:off x="7877077" y="3124365"/>
            <a:ext cx="548700" cy="38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Shape 947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1532356" y="2599092"/>
            <a:ext cx="675000" cy="36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67">
            <a:alphaModFix/>
          </a:blip>
          <a:srcRect t="30710" b="31463"/>
          <a:stretch/>
        </p:blipFill>
        <p:spPr>
          <a:xfrm>
            <a:off x="6137072" y="2661054"/>
            <a:ext cx="636000" cy="24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3056201" y="1072555"/>
            <a:ext cx="899100" cy="314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3313063" y="4167565"/>
            <a:ext cx="513600" cy="37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5529183" y="3241076"/>
            <a:ext cx="743625" cy="15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Shape 952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796236" y="1139728"/>
            <a:ext cx="796500" cy="18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Shape 953"/>
          <p:cNvPicPr preferRelativeResize="0"/>
          <p:nvPr/>
        </p:nvPicPr>
        <p:blipFill rotWithShape="1">
          <a:blip r:embed="rId72">
            <a:alphaModFix/>
          </a:blip>
          <a:srcRect l="2770" t="14322" r="2343" b="17765"/>
          <a:stretch/>
        </p:blipFill>
        <p:spPr>
          <a:xfrm>
            <a:off x="41476" y="1583335"/>
            <a:ext cx="743701" cy="26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Shape 954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7031571" y="2145613"/>
            <a:ext cx="548700" cy="20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Shape 955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4984300" y="4159259"/>
            <a:ext cx="513600" cy="39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Shape 956"/>
          <p:cNvPicPr preferRelativeResize="0"/>
          <p:nvPr/>
        </p:nvPicPr>
        <p:blipFill rotWithShape="1">
          <a:blip r:embed="rId75">
            <a:alphaModFix/>
          </a:blip>
          <a:srcRect l="3777" r="4529" b="12587"/>
          <a:stretch/>
        </p:blipFill>
        <p:spPr>
          <a:xfrm>
            <a:off x="48198" y="3203442"/>
            <a:ext cx="899100" cy="23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Shape 957"/>
          <p:cNvPicPr preferRelativeResize="0"/>
          <p:nvPr/>
        </p:nvPicPr>
        <p:blipFill>
          <a:blip r:embed="rId76">
            <a:alphaModFix/>
          </a:blip>
          <a:stretch>
            <a:fillRect/>
          </a:stretch>
        </p:blipFill>
        <p:spPr>
          <a:xfrm>
            <a:off x="3926146" y="3230113"/>
            <a:ext cx="636025" cy="17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>
          <a:blip r:embed="rId77">
            <a:alphaModFix/>
          </a:blip>
          <a:stretch>
            <a:fillRect/>
          </a:stretch>
        </p:blipFill>
        <p:spPr>
          <a:xfrm>
            <a:off x="7687456" y="2038725"/>
            <a:ext cx="663900" cy="41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>
          <a:blip r:embed="rId78">
            <a:alphaModFix/>
          </a:blip>
          <a:stretch>
            <a:fillRect/>
          </a:stretch>
        </p:blipFill>
        <p:spPr>
          <a:xfrm>
            <a:off x="1098854" y="3258096"/>
            <a:ext cx="796500" cy="122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n-ea"/>
                <a:ea typeface="+mn-ea"/>
              </a:rPr>
              <a:t>CNCF</a:t>
            </a:r>
            <a:r>
              <a:rPr lang="ja-JP" altLang="en-US" i="0" u="none" strike="noStrike" cap="none" dirty="0">
                <a:latin typeface="+mn-ea"/>
                <a:ea typeface="+mn-ea"/>
              </a:rPr>
              <a:t>会員の価値</a:t>
            </a:r>
            <a:r>
              <a:rPr lang="en-US" altLang="ja-JP" i="0" u="none" strike="noStrike" cap="none" dirty="0">
                <a:latin typeface="+mn-ea"/>
                <a:ea typeface="+mn-ea"/>
              </a:rPr>
              <a:t>(1)</a:t>
            </a:r>
            <a:br>
              <a:rPr lang="en-US" altLang="ja-JP" i="0" u="none" strike="noStrike" cap="none" dirty="0"/>
            </a:br>
            <a:r>
              <a:rPr lang="en-US" sz="1400" i="0" u="none" strike="noStrike" cap="none" dirty="0"/>
              <a:t>CNCF Membership Value (1)</a:t>
            </a:r>
            <a:endParaRPr i="0" u="none" strike="noStrike" cap="none" dirty="0"/>
          </a:p>
        </p:txBody>
      </p:sp>
      <p:sp>
        <p:nvSpPr>
          <p:cNvPr id="965" name="Shape 965"/>
          <p:cNvSpPr txBox="1"/>
          <p:nvPr/>
        </p:nvSpPr>
        <p:spPr>
          <a:xfrm>
            <a:off x="276225" y="1040070"/>
            <a:ext cx="4124400" cy="25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業界のリーダーシップ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クラウド・ネイティブ市場を形成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の他のメンバーとのネットワーク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イベントの参加と発表の機会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分科会（</a:t>
            </a:r>
            <a:r>
              <a:rPr lang="en-US" altLang="ja-JP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SIG</a:t>
            </a: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）への参加と、</a:t>
            </a:r>
            <a:r>
              <a:rPr lang="en-US" altLang="ja-JP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技術監視委員会とエンド・ユーザー・コミュニティとの連携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66" name="Shape 966"/>
          <p:cNvSpPr txBox="1"/>
          <p:nvPr/>
        </p:nvSpPr>
        <p:spPr>
          <a:xfrm>
            <a:off x="4467225" y="1040070"/>
            <a:ext cx="44529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マーケティング機会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プレスとの連携、分析専門家との連携、ウェビナーやその他のマーケティングに対する取り組みや機会による利点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マーケティング委員会に皆さんの社員が携わる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技術をベースとした皆さんプロダクトやアプリケーションを、重要な業界イベントやウェブサイト、マーケティングにおいて、主要なものとして扱うのを担保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が提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供するあらゆるイベントのスポンサー料金を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3%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割り引き（複数イベントにコミットする場合は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5%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）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私たちが扱うプロジェクトへの参加と、イベントやミートアップ、ロードショウへの招待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sz="2400" i="0" u="none" strike="noStrike" cap="none" dirty="0">
                <a:latin typeface="Meiryo UI" panose="020B0604030504040204" pitchFamily="50" charset="-128"/>
                <a:ea typeface="Meiryo UI" panose="020B0604030504040204" pitchFamily="50" charset="-128"/>
              </a:rPr>
              <a:t>クラウド・ネイティブ・コンピューティング・ファウンデーション</a:t>
            </a:r>
            <a:br>
              <a:rPr lang="en-US" altLang="ja-JP" sz="2000" i="0" u="none" strike="noStrike" cap="none" dirty="0"/>
            </a:br>
            <a:r>
              <a:rPr lang="en-US" sz="1400" i="0" u="none" strike="noStrike" cap="none" dirty="0"/>
              <a:t>Cloud Native Computing Foundation</a:t>
            </a:r>
            <a:endParaRPr sz="2000" i="0" u="none" strike="noStrike" cap="none" dirty="0"/>
          </a:p>
        </p:txBody>
      </p:sp>
      <p:sp>
        <p:nvSpPr>
          <p:cNvPr id="359" name="Shape 359"/>
          <p:cNvSpPr txBox="1"/>
          <p:nvPr/>
        </p:nvSpPr>
        <p:spPr>
          <a:xfrm>
            <a:off x="-70100" y="942937"/>
            <a:ext cx="86826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190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Linux </a:t>
            </a:r>
            <a:r>
              <a:rPr lang="ja-JP" alt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ファウンデーションの一部として </a:t>
            </a:r>
            <a:r>
              <a:rPr lang="en-US" altLang="ja-JP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2015</a:t>
            </a:r>
            <a:r>
              <a:rPr lang="ja-JP" alt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年</a:t>
            </a:r>
            <a:r>
              <a:rPr lang="en-US" altLang="ja-JP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12</a:t>
            </a:r>
            <a:r>
              <a:rPr lang="ja-JP" alt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月に設立、非営利</a:t>
            </a:r>
            <a:endParaRPr sz="1200" dirty="0">
              <a:solidFill>
                <a:schemeClr val="dk2"/>
              </a:solidFill>
              <a:latin typeface="+mj-ea"/>
              <a:ea typeface="+mj-ea"/>
              <a:cs typeface="Century Gothic"/>
              <a:sym typeface="Century Gothic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-211550" y="3466350"/>
            <a:ext cx="32244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171450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</a:pPr>
            <a:r>
              <a:rPr lang="ja-JP" altLang="en-US" sz="17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プラチナ・メンバー</a:t>
            </a:r>
            <a:r>
              <a:rPr lang="en-US" sz="17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: </a:t>
            </a:r>
            <a:endParaRPr sz="17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+mn-ea"/>
              <a:ea typeface="+mn-ea"/>
            </a:endParaRPr>
          </a:p>
        </p:txBody>
      </p:sp>
      <p:grpSp>
        <p:nvGrpSpPr>
          <p:cNvPr id="361" name="Shape 361"/>
          <p:cNvGrpSpPr/>
          <p:nvPr/>
        </p:nvGrpSpPr>
        <p:grpSpPr>
          <a:xfrm>
            <a:off x="-59425" y="1814668"/>
            <a:ext cx="1498500" cy="1338110"/>
            <a:chOff x="92975" y="2729068"/>
            <a:chExt cx="1498500" cy="1338110"/>
          </a:xfrm>
        </p:grpSpPr>
        <p:sp>
          <p:nvSpPr>
            <p:cNvPr id="362" name="Shape 362"/>
            <p:cNvSpPr txBox="1"/>
            <p:nvPr/>
          </p:nvSpPr>
          <p:spPr>
            <a:xfrm>
              <a:off x="92975" y="3729079"/>
              <a:ext cx="14985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9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オーケストレーション</a:t>
              </a:r>
              <a:endParaRPr sz="9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63" name="Shape 3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692" y="2729068"/>
              <a:ext cx="1137067" cy="10782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Shape 364"/>
          <p:cNvSpPr txBox="1"/>
          <p:nvPr/>
        </p:nvSpPr>
        <p:spPr>
          <a:xfrm>
            <a:off x="3872538" y="1502674"/>
            <a:ext cx="11268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Incubating</a:t>
            </a:r>
            <a:endParaRPr sz="900" b="1" dirty="0"/>
          </a:p>
        </p:txBody>
      </p:sp>
      <p:sp>
        <p:nvSpPr>
          <p:cNvPr id="365" name="Shape 365"/>
          <p:cNvSpPr txBox="1"/>
          <p:nvPr/>
        </p:nvSpPr>
        <p:spPr>
          <a:xfrm>
            <a:off x="7816450" y="1534400"/>
            <a:ext cx="9825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Sandbox</a:t>
            </a:r>
            <a:endParaRPr sz="900" b="1" dirty="0"/>
          </a:p>
        </p:txBody>
      </p:sp>
      <p:cxnSp>
        <p:nvCxnSpPr>
          <p:cNvPr id="366" name="Shape 366"/>
          <p:cNvCxnSpPr>
            <a:stCxn id="365" idx="2"/>
            <a:endCxn id="365" idx="2"/>
          </p:cNvCxnSpPr>
          <p:nvPr/>
        </p:nvCxnSpPr>
        <p:spPr>
          <a:xfrm>
            <a:off x="8307700" y="1770500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Shape 367"/>
          <p:cNvCxnSpPr>
            <a:stCxn id="365" idx="2"/>
            <a:endCxn id="365" idx="2"/>
          </p:cNvCxnSpPr>
          <p:nvPr/>
        </p:nvCxnSpPr>
        <p:spPr>
          <a:xfrm>
            <a:off x="8307700" y="1770500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8" name="Shape 368"/>
          <p:cNvGrpSpPr/>
          <p:nvPr/>
        </p:nvGrpSpPr>
        <p:grpSpPr>
          <a:xfrm>
            <a:off x="7065825" y="2732426"/>
            <a:ext cx="750000" cy="747412"/>
            <a:chOff x="7065825" y="2732426"/>
            <a:chExt cx="750000" cy="747412"/>
          </a:xfrm>
        </p:grpSpPr>
        <p:sp>
          <p:nvSpPr>
            <p:cNvPr id="369" name="Shape 369"/>
            <p:cNvSpPr txBox="1"/>
            <p:nvPr/>
          </p:nvSpPr>
          <p:spPr>
            <a:xfrm>
              <a:off x="7065825" y="3103938"/>
              <a:ext cx="7500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Service Mesh</a:t>
              </a:r>
              <a:endParaRPr sz="7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70" name="Shape 3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04445" y="2732426"/>
              <a:ext cx="472761" cy="3833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1" name="Shape 371"/>
          <p:cNvGrpSpPr/>
          <p:nvPr/>
        </p:nvGrpSpPr>
        <p:grpSpPr>
          <a:xfrm>
            <a:off x="7889059" y="1809920"/>
            <a:ext cx="567900" cy="705705"/>
            <a:chOff x="7889059" y="1809920"/>
            <a:chExt cx="567900" cy="705705"/>
          </a:xfrm>
        </p:grpSpPr>
        <p:pic>
          <p:nvPicPr>
            <p:cNvPr id="372" name="Shape 3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22895" y="1809920"/>
              <a:ext cx="300229" cy="443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Shape 373"/>
            <p:cNvSpPr txBox="1"/>
            <p:nvPr/>
          </p:nvSpPr>
          <p:spPr>
            <a:xfrm>
              <a:off x="7889059" y="2239325"/>
              <a:ext cx="5679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ストレージ</a:t>
              </a:r>
              <a:endParaRPr sz="700" dirty="0">
                <a:latin typeface="+mn-ea"/>
                <a:ea typeface="+mn-ea"/>
              </a:endParaRPr>
            </a:p>
          </p:txBody>
        </p:sp>
      </p:grpSp>
      <p:cxnSp>
        <p:nvCxnSpPr>
          <p:cNvPr id="374" name="Shape 374"/>
          <p:cNvCxnSpPr>
            <a:cxnSpLocks/>
          </p:cNvCxnSpPr>
          <p:nvPr/>
        </p:nvCxnSpPr>
        <p:spPr>
          <a:xfrm>
            <a:off x="5222579" y="1670163"/>
            <a:ext cx="2536596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Shape 375"/>
          <p:cNvCxnSpPr>
            <a:cxnSpLocks/>
          </p:cNvCxnSpPr>
          <p:nvPr/>
        </p:nvCxnSpPr>
        <p:spPr>
          <a:xfrm>
            <a:off x="-475" y="1680975"/>
            <a:ext cx="316693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Shape 376"/>
          <p:cNvCxnSpPr/>
          <p:nvPr/>
        </p:nvCxnSpPr>
        <p:spPr>
          <a:xfrm flipH="1">
            <a:off x="1077330" y="1647050"/>
            <a:ext cx="2693400" cy="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Shape 377"/>
          <p:cNvGrpSpPr/>
          <p:nvPr/>
        </p:nvGrpSpPr>
        <p:grpSpPr>
          <a:xfrm>
            <a:off x="7188350" y="1764342"/>
            <a:ext cx="634500" cy="711083"/>
            <a:chOff x="7188350" y="1764342"/>
            <a:chExt cx="634500" cy="711083"/>
          </a:xfrm>
        </p:grpSpPr>
        <p:sp>
          <p:nvSpPr>
            <p:cNvPr id="378" name="Shape 378"/>
            <p:cNvSpPr txBox="1"/>
            <p:nvPr/>
          </p:nvSpPr>
          <p:spPr>
            <a:xfrm>
              <a:off x="7188350" y="2239325"/>
              <a:ext cx="6345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ネットワーキング</a:t>
              </a:r>
              <a:r>
                <a:rPr 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 </a:t>
              </a:r>
              <a:endParaRPr sz="700" dirty="0">
                <a:solidFill>
                  <a:srgbClr val="606060"/>
                </a:solidFill>
                <a:highlight>
                  <a:srgbClr val="FFFFFF"/>
                </a:highlight>
                <a:latin typeface="+mn-ea"/>
                <a:ea typeface="+mn-e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API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379" name="Shape 379"/>
            <p:cNvPicPr preferRelativeResize="0"/>
            <p:nvPr/>
          </p:nvPicPr>
          <p:blipFill rotWithShape="1">
            <a:blip r:embed="rId6">
              <a:alphaModFix/>
            </a:blip>
            <a:srcRect l="19733" t="5263" r="12525" b="4148"/>
            <a:stretch/>
          </p:blipFill>
          <p:spPr>
            <a:xfrm>
              <a:off x="7305325" y="1764342"/>
              <a:ext cx="400550" cy="489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Shape 380"/>
          <p:cNvGrpSpPr/>
          <p:nvPr/>
        </p:nvGrpSpPr>
        <p:grpSpPr>
          <a:xfrm>
            <a:off x="5282000" y="2637113"/>
            <a:ext cx="949500" cy="749725"/>
            <a:chOff x="5282000" y="2637113"/>
            <a:chExt cx="949500" cy="749725"/>
          </a:xfrm>
        </p:grpSpPr>
        <p:sp>
          <p:nvSpPr>
            <p:cNvPr id="381" name="Shape 381"/>
            <p:cNvSpPr txBox="1"/>
            <p:nvPr/>
          </p:nvSpPr>
          <p:spPr>
            <a:xfrm>
              <a:off x="5282000" y="3103938"/>
              <a:ext cx="9495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サービス・ディスカバリ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82" name="Shape 382"/>
            <p:cNvPicPr preferRelativeResize="0"/>
            <p:nvPr/>
          </p:nvPicPr>
          <p:blipFill rotWithShape="1">
            <a:blip r:embed="rId7">
              <a:alphaModFix/>
            </a:blip>
            <a:srcRect l="5847" r="4602" b="14236"/>
            <a:stretch/>
          </p:blipFill>
          <p:spPr>
            <a:xfrm>
              <a:off x="5486750" y="2637113"/>
              <a:ext cx="540000" cy="47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Shape 383"/>
          <p:cNvGrpSpPr/>
          <p:nvPr/>
        </p:nvGrpSpPr>
        <p:grpSpPr>
          <a:xfrm>
            <a:off x="2141085" y="2597763"/>
            <a:ext cx="679200" cy="932475"/>
            <a:chOff x="2141085" y="2597763"/>
            <a:chExt cx="679200" cy="932475"/>
          </a:xfrm>
        </p:grpSpPr>
        <p:sp>
          <p:nvSpPr>
            <p:cNvPr id="384" name="Shape 384"/>
            <p:cNvSpPr txBox="1"/>
            <p:nvPr/>
          </p:nvSpPr>
          <p:spPr>
            <a:xfrm>
              <a:off x="2141085" y="3103938"/>
              <a:ext cx="679200" cy="4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分散トレーシング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85" name="Shape 385"/>
            <p:cNvPicPr preferRelativeResize="0"/>
            <p:nvPr/>
          </p:nvPicPr>
          <p:blipFill rotWithShape="1">
            <a:blip r:embed="rId8">
              <a:alphaModFix/>
            </a:blip>
            <a:srcRect l="12183" r="10458" b="5365"/>
            <a:stretch/>
          </p:blipFill>
          <p:spPr>
            <a:xfrm>
              <a:off x="2249036" y="2597763"/>
              <a:ext cx="463300" cy="51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Shape 386"/>
          <p:cNvGrpSpPr/>
          <p:nvPr/>
        </p:nvGrpSpPr>
        <p:grpSpPr>
          <a:xfrm>
            <a:off x="1381250" y="2626207"/>
            <a:ext cx="750000" cy="862031"/>
            <a:chOff x="1381250" y="2626207"/>
            <a:chExt cx="750000" cy="862031"/>
          </a:xfrm>
        </p:grpSpPr>
        <p:sp>
          <p:nvSpPr>
            <p:cNvPr id="387" name="Shape 387"/>
            <p:cNvSpPr txBox="1"/>
            <p:nvPr/>
          </p:nvSpPr>
          <p:spPr>
            <a:xfrm>
              <a:off x="1381250" y="3103938"/>
              <a:ext cx="7500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サービス・</a:t>
              </a:r>
              <a:endParaRPr lang="en-US" altLang="ja-JP" sz="700" dirty="0">
                <a:solidFill>
                  <a:srgbClr val="606060"/>
                </a:solidFill>
                <a:highlight>
                  <a:srgbClr val="FFFFFF"/>
                </a:highlight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メッシュ</a:t>
              </a:r>
              <a:endParaRPr sz="700" dirty="0">
                <a:solidFill>
                  <a:srgbClr val="606060"/>
                </a:solidFill>
                <a:highlight>
                  <a:srgbClr val="FFFFFF"/>
                </a:highligh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88" name="Shape 38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04965" y="2626207"/>
              <a:ext cx="502571" cy="4895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Shape 389"/>
          <p:cNvGrpSpPr/>
          <p:nvPr/>
        </p:nvGrpSpPr>
        <p:grpSpPr>
          <a:xfrm>
            <a:off x="2917850" y="2689162"/>
            <a:ext cx="750000" cy="727076"/>
            <a:chOff x="2917850" y="2689162"/>
            <a:chExt cx="750000" cy="727076"/>
          </a:xfrm>
        </p:grpSpPr>
        <p:sp>
          <p:nvSpPr>
            <p:cNvPr id="390" name="Shape 390"/>
            <p:cNvSpPr txBox="1"/>
            <p:nvPr/>
          </p:nvSpPr>
          <p:spPr>
            <a:xfrm>
              <a:off x="2917850" y="3103938"/>
              <a:ext cx="750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ソフトウェア</a:t>
              </a:r>
              <a:endParaRPr lang="en-US" altLang="ja-JP" sz="700" dirty="0">
                <a:solidFill>
                  <a:srgbClr val="606060"/>
                </a:solidFill>
                <a:highlight>
                  <a:srgbClr val="FFFFFF"/>
                </a:highlight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更新仕様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91" name="Shape 39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127320" y="2689162"/>
              <a:ext cx="331060" cy="42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Shape 392"/>
          <p:cNvGrpSpPr/>
          <p:nvPr/>
        </p:nvGrpSpPr>
        <p:grpSpPr>
          <a:xfrm>
            <a:off x="4654679" y="2689162"/>
            <a:ext cx="567900" cy="650875"/>
            <a:chOff x="4654679" y="2689162"/>
            <a:chExt cx="567900" cy="650875"/>
          </a:xfrm>
        </p:grpSpPr>
        <p:pic>
          <p:nvPicPr>
            <p:cNvPr id="393" name="Shape 39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38355" y="2689162"/>
              <a:ext cx="400549" cy="42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Shape 394"/>
            <p:cNvSpPr txBox="1"/>
            <p:nvPr/>
          </p:nvSpPr>
          <p:spPr>
            <a:xfrm>
              <a:off x="4654679" y="3103938"/>
              <a:ext cx="5679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434343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ストレージ</a:t>
              </a:r>
              <a:endParaRPr sz="700" dirty="0">
                <a:solidFill>
                  <a:srgbClr val="434343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395" name="Shape 395"/>
          <p:cNvGrpSpPr/>
          <p:nvPr/>
        </p:nvGrpSpPr>
        <p:grpSpPr>
          <a:xfrm>
            <a:off x="3805337" y="2689164"/>
            <a:ext cx="634500" cy="685373"/>
            <a:chOff x="3805337" y="2689164"/>
            <a:chExt cx="634500" cy="685373"/>
          </a:xfrm>
        </p:grpSpPr>
        <p:sp>
          <p:nvSpPr>
            <p:cNvPr id="396" name="Shape 396"/>
            <p:cNvSpPr txBox="1"/>
            <p:nvPr/>
          </p:nvSpPr>
          <p:spPr>
            <a:xfrm>
              <a:off x="3805337" y="3103938"/>
              <a:ext cx="6345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セキュリティ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97" name="Shape 39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996341" y="2689164"/>
              <a:ext cx="252493" cy="426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Shape 398"/>
          <p:cNvGrpSpPr/>
          <p:nvPr/>
        </p:nvGrpSpPr>
        <p:grpSpPr>
          <a:xfrm>
            <a:off x="3356592" y="1775242"/>
            <a:ext cx="567775" cy="700183"/>
            <a:chOff x="3306492" y="1775242"/>
            <a:chExt cx="567775" cy="700183"/>
          </a:xfrm>
        </p:grpSpPr>
        <p:sp>
          <p:nvSpPr>
            <p:cNvPr id="399" name="Shape 399"/>
            <p:cNvSpPr txBox="1"/>
            <p:nvPr/>
          </p:nvSpPr>
          <p:spPr>
            <a:xfrm>
              <a:off x="3308379" y="2239325"/>
              <a:ext cx="5640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ログ記録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00" name="Shape 400"/>
            <p:cNvPicPr preferRelativeResize="0"/>
            <p:nvPr/>
          </p:nvPicPr>
          <p:blipFill rotWithShape="1">
            <a:blip r:embed="rId13">
              <a:alphaModFix/>
            </a:blip>
            <a:srcRect b="11504"/>
            <a:stretch/>
          </p:blipFill>
          <p:spPr>
            <a:xfrm>
              <a:off x="3306492" y="1775242"/>
              <a:ext cx="567775" cy="47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Shape 401"/>
          <p:cNvGrpSpPr/>
          <p:nvPr/>
        </p:nvGrpSpPr>
        <p:grpSpPr>
          <a:xfrm>
            <a:off x="4213562" y="1827292"/>
            <a:ext cx="796800" cy="732733"/>
            <a:chOff x="4138412" y="1827292"/>
            <a:chExt cx="796800" cy="732733"/>
          </a:xfrm>
        </p:grpSpPr>
        <p:sp>
          <p:nvSpPr>
            <p:cNvPr id="402" name="Shape 402"/>
            <p:cNvSpPr txBox="1"/>
            <p:nvPr/>
          </p:nvSpPr>
          <p:spPr>
            <a:xfrm>
              <a:off x="4138412" y="2239325"/>
              <a:ext cx="7968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リモート・プロシージャ・コール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03" name="Shape 403"/>
            <p:cNvPicPr preferRelativeResize="0"/>
            <p:nvPr/>
          </p:nvPicPr>
          <p:blipFill rotWithShape="1">
            <a:blip r:embed="rId14">
              <a:alphaModFix/>
            </a:blip>
            <a:srcRect l="5847" r="4602" b="31754"/>
            <a:stretch/>
          </p:blipFill>
          <p:spPr>
            <a:xfrm>
              <a:off x="4230613" y="1827292"/>
              <a:ext cx="612400" cy="42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4" name="Shape 404"/>
          <p:cNvGrpSpPr/>
          <p:nvPr/>
        </p:nvGrpSpPr>
        <p:grpSpPr>
          <a:xfrm>
            <a:off x="1413500" y="1764292"/>
            <a:ext cx="685500" cy="711133"/>
            <a:chOff x="1413500" y="1764292"/>
            <a:chExt cx="685500" cy="711133"/>
          </a:xfrm>
        </p:grpSpPr>
        <p:sp>
          <p:nvSpPr>
            <p:cNvPr id="405" name="Shape 405"/>
            <p:cNvSpPr txBox="1"/>
            <p:nvPr/>
          </p:nvSpPr>
          <p:spPr>
            <a:xfrm>
              <a:off x="1413500" y="2239325"/>
              <a:ext cx="6855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監視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06" name="Shape 406"/>
            <p:cNvPicPr preferRelativeResize="0"/>
            <p:nvPr/>
          </p:nvPicPr>
          <p:blipFill rotWithShape="1">
            <a:blip r:embed="rId15">
              <a:alphaModFix/>
            </a:blip>
            <a:srcRect l="5460" r="7726" b="12770"/>
            <a:stretch/>
          </p:blipFill>
          <p:spPr>
            <a:xfrm>
              <a:off x="1501025" y="1764292"/>
              <a:ext cx="510450" cy="48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Shape 407"/>
          <p:cNvGrpSpPr/>
          <p:nvPr/>
        </p:nvGrpSpPr>
        <p:grpSpPr>
          <a:xfrm>
            <a:off x="6219954" y="1888092"/>
            <a:ext cx="679200" cy="696833"/>
            <a:chOff x="6094704" y="1888092"/>
            <a:chExt cx="679200" cy="696833"/>
          </a:xfrm>
        </p:grpSpPr>
        <p:sp>
          <p:nvSpPr>
            <p:cNvPr id="408" name="Shape 408"/>
            <p:cNvSpPr txBox="1"/>
            <p:nvPr/>
          </p:nvSpPr>
          <p:spPr>
            <a:xfrm>
              <a:off x="6094704" y="2239325"/>
              <a:ext cx="6792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コンテナ・ランタイム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09" name="Shape 409"/>
            <p:cNvPicPr preferRelativeResize="0"/>
            <p:nvPr/>
          </p:nvPicPr>
          <p:blipFill rotWithShape="1">
            <a:blip r:embed="rId16">
              <a:alphaModFix/>
            </a:blip>
            <a:srcRect l="5462" t="9187" r="4996" b="32291"/>
            <a:stretch/>
          </p:blipFill>
          <p:spPr>
            <a:xfrm>
              <a:off x="6128104" y="1888092"/>
              <a:ext cx="612400" cy="365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Shape 410"/>
          <p:cNvGrpSpPr/>
          <p:nvPr/>
        </p:nvGrpSpPr>
        <p:grpSpPr>
          <a:xfrm>
            <a:off x="2388196" y="1870383"/>
            <a:ext cx="679200" cy="667742"/>
            <a:chOff x="2363146" y="1870383"/>
            <a:chExt cx="679200" cy="667742"/>
          </a:xfrm>
        </p:grpSpPr>
        <p:sp>
          <p:nvSpPr>
            <p:cNvPr id="411" name="Shape 411"/>
            <p:cNvSpPr txBox="1"/>
            <p:nvPr/>
          </p:nvSpPr>
          <p:spPr>
            <a:xfrm>
              <a:off x="2363146" y="2239325"/>
              <a:ext cx="6792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分散追跡</a:t>
              </a:r>
              <a:r>
                <a:rPr 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 API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12" name="Shape 41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2434969" y="1870383"/>
              <a:ext cx="535553" cy="383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Shape 413"/>
          <p:cNvGrpSpPr/>
          <p:nvPr/>
        </p:nvGrpSpPr>
        <p:grpSpPr>
          <a:xfrm>
            <a:off x="5299558" y="1775242"/>
            <a:ext cx="631200" cy="836083"/>
            <a:chOff x="5199358" y="1775242"/>
            <a:chExt cx="631200" cy="836083"/>
          </a:xfrm>
        </p:grpSpPr>
        <p:sp>
          <p:nvSpPr>
            <p:cNvPr id="414" name="Shape 414"/>
            <p:cNvSpPr txBox="1"/>
            <p:nvPr/>
          </p:nvSpPr>
          <p:spPr>
            <a:xfrm>
              <a:off x="5199358" y="2239325"/>
              <a:ext cx="6312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latin typeface="+mn-ea"/>
                  <a:ea typeface="+mn-ea"/>
                </a:rPr>
                <a:t>コンテナ・ランタイム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15" name="Shape 415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5371806" y="1775242"/>
              <a:ext cx="286304" cy="478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6" name="Shape 416"/>
          <p:cNvCxnSpPr/>
          <p:nvPr/>
        </p:nvCxnSpPr>
        <p:spPr>
          <a:xfrm>
            <a:off x="7833700" y="1722775"/>
            <a:ext cx="2100" cy="16341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7" name="Shape 417"/>
          <p:cNvGrpSpPr/>
          <p:nvPr/>
        </p:nvGrpSpPr>
        <p:grpSpPr>
          <a:xfrm>
            <a:off x="6368750" y="2609588"/>
            <a:ext cx="679200" cy="839950"/>
            <a:chOff x="6368750" y="2609588"/>
            <a:chExt cx="679200" cy="839950"/>
          </a:xfrm>
        </p:grpSpPr>
        <p:sp>
          <p:nvSpPr>
            <p:cNvPr id="418" name="Shape 418"/>
            <p:cNvSpPr txBox="1"/>
            <p:nvPr/>
          </p:nvSpPr>
          <p:spPr>
            <a:xfrm>
              <a:off x="6368750" y="3103938"/>
              <a:ext cx="6792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Messaging</a:t>
              </a:r>
              <a:endParaRPr sz="7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419" name="Shape 419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463699" y="2609588"/>
              <a:ext cx="489302" cy="506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Shape 420"/>
          <p:cNvGrpSpPr/>
          <p:nvPr/>
        </p:nvGrpSpPr>
        <p:grpSpPr>
          <a:xfrm>
            <a:off x="8561369" y="1827291"/>
            <a:ext cx="599100" cy="787934"/>
            <a:chOff x="8561369" y="1827291"/>
            <a:chExt cx="599100" cy="787934"/>
          </a:xfrm>
        </p:grpSpPr>
        <p:pic>
          <p:nvPicPr>
            <p:cNvPr id="421" name="Shape 421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8658560" y="1827291"/>
              <a:ext cx="404718" cy="426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Shape 422"/>
            <p:cNvSpPr txBox="1"/>
            <p:nvPr/>
          </p:nvSpPr>
          <p:spPr>
            <a:xfrm>
              <a:off x="8561369" y="2239325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識別仕様</a:t>
              </a:r>
              <a:endParaRPr sz="700" dirty="0">
                <a:latin typeface="+mn-ea"/>
                <a:ea typeface="+mn-ea"/>
              </a:endParaRPr>
            </a:p>
          </p:txBody>
        </p:sp>
      </p:grpSp>
      <p:grpSp>
        <p:nvGrpSpPr>
          <p:cNvPr id="423" name="Shape 423"/>
          <p:cNvGrpSpPr/>
          <p:nvPr/>
        </p:nvGrpSpPr>
        <p:grpSpPr>
          <a:xfrm>
            <a:off x="7873459" y="2689161"/>
            <a:ext cx="599100" cy="790677"/>
            <a:chOff x="7873459" y="2689161"/>
            <a:chExt cx="599100" cy="790677"/>
          </a:xfrm>
        </p:grpSpPr>
        <p:pic>
          <p:nvPicPr>
            <p:cNvPr id="424" name="Shape 4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8031589" y="2689161"/>
              <a:ext cx="282841" cy="426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Shape 425"/>
            <p:cNvSpPr txBox="1"/>
            <p:nvPr/>
          </p:nvSpPr>
          <p:spPr>
            <a:xfrm>
              <a:off x="7873459" y="3103938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識別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426" name="Shape 426"/>
          <p:cNvGrpSpPr/>
          <p:nvPr/>
        </p:nvGrpSpPr>
        <p:grpSpPr>
          <a:xfrm>
            <a:off x="8561369" y="2637112"/>
            <a:ext cx="599100" cy="842725"/>
            <a:chOff x="8561369" y="2637112"/>
            <a:chExt cx="599100" cy="842725"/>
          </a:xfrm>
        </p:grpSpPr>
        <p:pic>
          <p:nvPicPr>
            <p:cNvPr id="427" name="Shape 427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591257" y="2637112"/>
              <a:ext cx="539324" cy="47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Shape 428"/>
            <p:cNvSpPr txBox="1"/>
            <p:nvPr/>
          </p:nvSpPr>
          <p:spPr>
            <a:xfrm>
              <a:off x="8561369" y="3103938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ポリシー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429" name="Shape 429"/>
          <p:cNvCxnSpPr>
            <a:cxnSpLocks/>
          </p:cNvCxnSpPr>
          <p:nvPr/>
        </p:nvCxnSpPr>
        <p:spPr>
          <a:xfrm>
            <a:off x="8798118" y="1686375"/>
            <a:ext cx="329257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Shape 430"/>
          <p:cNvCxnSpPr/>
          <p:nvPr/>
        </p:nvCxnSpPr>
        <p:spPr>
          <a:xfrm>
            <a:off x="1280500" y="1722775"/>
            <a:ext cx="2100" cy="16341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Shape 431"/>
          <p:cNvSpPr txBox="1"/>
          <p:nvPr/>
        </p:nvSpPr>
        <p:spPr>
          <a:xfrm>
            <a:off x="130600" y="1546100"/>
            <a:ext cx="11268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Graduated</a:t>
            </a:r>
            <a:endParaRPr sz="900" b="1" dirty="0"/>
          </a:p>
        </p:txBody>
      </p:sp>
      <p:pic>
        <p:nvPicPr>
          <p:cNvPr id="432" name="Shape 432" descr="logo_cncf_cisco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22985" y="3784681"/>
            <a:ext cx="679200" cy="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 descr="cncf_logo_intel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25455" y="4308922"/>
            <a:ext cx="666300" cy="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762141" y="3739981"/>
            <a:ext cx="567900" cy="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 descr="cncf_fujitsu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518769" y="3803431"/>
            <a:ext cx="617700" cy="3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 descr="logo_cncf_mesosphere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905924" y="4325422"/>
            <a:ext cx="612300" cy="3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 descr="cncf_logo_rh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579023" y="4259722"/>
            <a:ext cx="8265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 descr="cncf_logo_huawei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10725" y="3748531"/>
            <a:ext cx="796800" cy="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528658" y="4337313"/>
            <a:ext cx="714299" cy="35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 descr="DellTech_Logo_Prm_Blue_Gry_rgb[4].jp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90913" y="3929431"/>
            <a:ext cx="982500" cy="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610190" y="4302097"/>
            <a:ext cx="845699" cy="4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8168426" y="4443063"/>
            <a:ext cx="864700" cy="14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641358" y="4254529"/>
            <a:ext cx="845698" cy="51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 rotWithShape="1">
          <a:blip r:embed="rId35">
            <a:alphaModFix/>
          </a:blip>
          <a:srcRect t="13741" b="13515"/>
          <a:stretch/>
        </p:blipFill>
        <p:spPr>
          <a:xfrm>
            <a:off x="7366091" y="4266488"/>
            <a:ext cx="679200" cy="4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 descr="logo_AWS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681729" y="3774134"/>
            <a:ext cx="714300" cy="43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 rotWithShape="1">
          <a:blip r:embed="rId37">
            <a:alphaModFix/>
          </a:blip>
          <a:srcRect t="24947" b="23783"/>
          <a:stretch/>
        </p:blipFill>
        <p:spPr>
          <a:xfrm>
            <a:off x="2584757" y="3810630"/>
            <a:ext cx="949500" cy="36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7325197" y="3749159"/>
            <a:ext cx="796800" cy="48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37925" y="3896230"/>
            <a:ext cx="1355076" cy="19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77338" y="4372072"/>
            <a:ext cx="1224984" cy="2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 rotWithShape="1">
          <a:blip r:embed="rId41">
            <a:alphaModFix/>
          </a:blip>
          <a:srcRect l="15368" t="3747" r="13940" b="7654"/>
          <a:stretch/>
        </p:blipFill>
        <p:spPr>
          <a:xfrm>
            <a:off x="2214890" y="4295539"/>
            <a:ext cx="567900" cy="4359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9BBF82-2538-4C5B-AAFA-2B82F1F3CB24}"/>
              </a:ext>
            </a:extLst>
          </p:cNvPr>
          <p:cNvSpPr txBox="1"/>
          <p:nvPr/>
        </p:nvSpPr>
        <p:spPr>
          <a:xfrm>
            <a:off x="316218" y="1396704"/>
            <a:ext cx="77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+mn-ea"/>
                <a:ea typeface="+mn-ea"/>
              </a:rPr>
              <a:t>卒業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D537C23F-61EE-407F-A0B7-3A302548046E}"/>
              </a:ext>
            </a:extLst>
          </p:cNvPr>
          <p:cNvSpPr txBox="1"/>
          <p:nvPr/>
        </p:nvSpPr>
        <p:spPr>
          <a:xfrm>
            <a:off x="7677267" y="1396704"/>
            <a:ext cx="120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+mn-ea"/>
                <a:ea typeface="+mn-ea"/>
              </a:rPr>
              <a:t>サンドボックス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941D4E0-2B76-48D8-9416-01BDF36733B4}"/>
              </a:ext>
            </a:extLst>
          </p:cNvPr>
          <p:cNvSpPr txBox="1"/>
          <p:nvPr/>
        </p:nvSpPr>
        <p:spPr>
          <a:xfrm>
            <a:off x="3583260" y="1396704"/>
            <a:ext cx="1829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+mn-ea"/>
                <a:ea typeface="+mn-ea"/>
              </a:rPr>
              <a:t>インキュベーティング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CNCF</a:t>
            </a:r>
            <a:r>
              <a:rPr lang="ja-JP" altLang="en-US" dirty="0">
                <a:solidFill>
                  <a:srgbClr val="252A60"/>
                </a:solidFill>
                <a:latin typeface="Meiryo UI"/>
                <a:ea typeface="Meiryo UI"/>
              </a:rPr>
              <a:t>会員の価値</a:t>
            </a: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(2)</a:t>
            </a:r>
            <a:br>
              <a:rPr lang="en-US" altLang="ja-JP" dirty="0">
                <a:solidFill>
                  <a:srgbClr val="252A60"/>
                </a:solidFill>
              </a:rPr>
            </a:br>
            <a:r>
              <a:rPr lang="en-US" altLang="ja-JP" sz="1400" dirty="0">
                <a:solidFill>
                  <a:srgbClr val="252A60"/>
                </a:solidFill>
              </a:rPr>
              <a:t>CNCF Membership Value (2)</a:t>
            </a:r>
            <a:endParaRPr i="0" u="none" strike="noStrike" cap="none" dirty="0"/>
          </a:p>
        </p:txBody>
      </p:sp>
      <p:sp>
        <p:nvSpPr>
          <p:cNvPr id="972" name="Shape 972"/>
          <p:cNvSpPr txBox="1"/>
          <p:nvPr/>
        </p:nvSpPr>
        <p:spPr>
          <a:xfrm>
            <a:off x="276225" y="1040070"/>
            <a:ext cx="4124400" cy="3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技術リーダーシップ</a:t>
            </a:r>
            <a:endParaRPr lang="en-US"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技術の方向性に関する貢献と影響のため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皆さんのビジネス課題に対する、将来の機能強化や拡張に対するリーダーシップを促進</a:t>
            </a:r>
            <a:endParaRPr lang="en-US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必要なドキュメントと将来の技術ロードマップに対する機能セットを案内できる能力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73" name="Shape 973"/>
          <p:cNvSpPr txBox="1"/>
          <p:nvPr/>
        </p:nvSpPr>
        <p:spPr>
          <a:xfrm>
            <a:off x="4467225" y="1040070"/>
            <a:ext cx="44529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学びと機会</a:t>
            </a:r>
            <a:endParaRPr lang="en-US"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会員コミュニティーとの連携および共同作業により、皆さんのクラウド・ロードマップを拡張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会社の方向性と業界を横断しながら、一緒に取り組む</a:t>
            </a:r>
            <a:endParaRPr lang="en-US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マイクロサービス・アーキテクチャの一部として、オーケストレートされたコンテナのクラウド・ネイティブなプラットフォーム向けに、皆さんのアプリケーションとサービスを設計するために取り組む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知識を活用してプロダクトを作成し、アプリケーションを安全にすると、将来的に相互運用が可能となる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アンバサダーとして働く資格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j-ea"/>
                <a:ea typeface="+mj-ea"/>
              </a:rPr>
              <a:t>CNCF</a:t>
            </a:r>
            <a:r>
              <a:rPr lang="ja-JP" altLang="en-US" i="0" u="none" strike="noStrike" cap="none" dirty="0">
                <a:latin typeface="+mj-ea"/>
                <a:ea typeface="+mj-ea"/>
              </a:rPr>
              <a:t>会員の利益と義務</a:t>
            </a:r>
            <a:r>
              <a:rPr lang="en-US" altLang="ja-JP" i="0" u="none" strike="noStrike" cap="none" dirty="0">
                <a:latin typeface="+mj-ea"/>
                <a:ea typeface="+mj-ea"/>
              </a:rPr>
              <a:t>(1)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CNCF Membership Benefits and Dues (1)</a:t>
            </a:r>
            <a:endParaRPr i="0" u="none" strike="noStrike" cap="none" dirty="0"/>
          </a:p>
        </p:txBody>
      </p:sp>
      <p:sp>
        <p:nvSpPr>
          <p:cNvPr id="979" name="Shape 979"/>
          <p:cNvSpPr txBox="1"/>
          <p:nvPr/>
        </p:nvSpPr>
        <p:spPr>
          <a:xfrm>
            <a:off x="316875" y="1040075"/>
            <a:ext cx="43518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プラチナ・メンバー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Platinum Members)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運営委員会に、代表者を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1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人指名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あらゆる副委員会や運営委員会の活動において、投票メンバーを１人指名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ウェブサイトを含む最も目立つ場所に会員を表示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Linux 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ファウンデーションの招待者のみに対するオープンソース・リーダーシップ・サミットへのアクセス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実行委員会の常任理事とスタッフを、継続して個々に選任できる権利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毎年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$350,000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の支払いを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3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年間コミットメント</a:t>
            </a:r>
            <a:endParaRPr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4695825" y="1040070"/>
            <a:ext cx="4452900" cy="3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ゴールド・メンバー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Gold Members)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lvl="0" indent="-117475">
              <a:spcBef>
                <a:spcPts val="600"/>
              </a:spcBef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運営委員会に、５つの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ゴールド・メンバーごとに代表者を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1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人選出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実行委員会の常任理事やスタッフになる機会が増える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毎年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$100,000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222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46CA9"/>
              </a:buClr>
              <a:buSzPts val="1500"/>
              <a:buFont typeface="Arial"/>
              <a:buNone/>
            </a:pPr>
            <a:endParaRPr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シルバー・メンバー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Silver Members)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運営委員会の代表者を、３名選出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従業員数に応じて毎年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$2,000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から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$30,000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CNCF</a:t>
            </a:r>
            <a:r>
              <a:rPr lang="ja-JP" altLang="en-US" dirty="0">
                <a:solidFill>
                  <a:srgbClr val="252A60"/>
                </a:solidFill>
                <a:latin typeface="Meiryo UI"/>
                <a:ea typeface="Meiryo UI"/>
              </a:rPr>
              <a:t>会員の利益と義務</a:t>
            </a: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(2)</a:t>
            </a:r>
            <a:br>
              <a:rPr lang="en-US" altLang="ja-JP" dirty="0">
                <a:solidFill>
                  <a:srgbClr val="252A60"/>
                </a:solidFill>
              </a:rPr>
            </a:br>
            <a:r>
              <a:rPr lang="en-US" altLang="ja-JP" sz="1400" dirty="0">
                <a:solidFill>
                  <a:srgbClr val="252A60"/>
                </a:solidFill>
              </a:rPr>
              <a:t>CNCF Membership Benefits and Dues (2)</a:t>
            </a:r>
            <a:endParaRPr i="0" u="none" strike="noStrike" cap="none" dirty="0"/>
          </a:p>
        </p:txBody>
      </p:sp>
      <p:sp>
        <p:nvSpPr>
          <p:cNvPr id="986" name="Shape 986"/>
          <p:cNvSpPr txBox="1"/>
          <p:nvPr/>
        </p:nvSpPr>
        <p:spPr>
          <a:xfrm>
            <a:off x="200025" y="1040075"/>
            <a:ext cx="426630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エンドユーザー・メンバーシップ 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End User Membership)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シルバーメンバーと同様の利益と義務だが、エンドユーザー・コミュニティに参加できる機会を含む</a:t>
            </a:r>
            <a:endParaRPr lang="en-US"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(TOC)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および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コミュニティに対する提言。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TOC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のメンバー１人に合う機会を含む</a:t>
            </a:r>
            <a:endParaRPr lang="en-US" altLang="ja-JP"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KubeCon</a:t>
            </a: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+ </a:t>
            </a:r>
            <a:r>
              <a:rPr lang="en-US" sz="16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CloudNative</a:t>
            </a:r>
            <a:r>
              <a:rPr lang="en-US" sz="16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Con</a:t>
            </a:r>
            <a:r>
              <a:rPr lang="en-US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に対する５つのチケット</a:t>
            </a: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lvl="0" indent="-11747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エンドユーザー・コミュニティは</a:t>
            </a:r>
            <a:r>
              <a:rPr lang="en-US" altLang="ja-JP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TOC</a:t>
            </a:r>
            <a:r>
              <a:rPr lang="ja-JP" altLang="en-US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</a:t>
            </a:r>
            <a:r>
              <a:rPr lang="en-US" altLang="ja-JP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開発コミュニティに対し、認識している隔たりに関する提案機会や、優先度を提案できる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87" name="Shape 987"/>
          <p:cNvSpPr txBox="1"/>
          <p:nvPr/>
        </p:nvSpPr>
        <p:spPr>
          <a:xfrm>
            <a:off x="4333875" y="1040070"/>
            <a:ext cx="47079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Linux</a:t>
            </a: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ファウンデーション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(LF) </a:t>
            </a: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メンバーシップ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メンバーは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LF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に対するメンバーである必要があり、年間</a:t>
            </a: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$5,000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から</a:t>
            </a: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$20,000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Linux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周辺の大きなオープンソース・コミュニティや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LF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50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以上のプロジェクトと連携する機会の提供</a:t>
            </a:r>
            <a:endParaRPr lang="en-US"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オープンソースのコンプライアンス、法的問題、技術の卓越性において、親ファウンデーションに請える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オープンソース・リーダーシップ・サミットとリーガル・サミットのような限定イベントに参加できる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j-ea"/>
                <a:ea typeface="+mj-ea"/>
              </a:rPr>
              <a:t>CNCF</a:t>
            </a:r>
            <a:r>
              <a:rPr lang="ja-JP" altLang="en-US" i="0" u="none" strike="noStrike" cap="none" dirty="0">
                <a:latin typeface="+mj-ea"/>
                <a:ea typeface="+mj-ea"/>
              </a:rPr>
              <a:t>と</a:t>
            </a:r>
            <a:r>
              <a:rPr lang="en-US" altLang="ja-JP" i="0" u="none" strike="noStrike" cap="none" dirty="0">
                <a:latin typeface="+mj-ea"/>
                <a:ea typeface="+mj-ea"/>
              </a:rPr>
              <a:t>LF</a:t>
            </a:r>
            <a:r>
              <a:rPr lang="ja-JP" altLang="en-US" i="0" u="none" strike="noStrike" cap="none" dirty="0" err="1">
                <a:latin typeface="+mj-ea"/>
                <a:ea typeface="+mj-ea"/>
              </a:rPr>
              <a:t>を合</a:t>
            </a:r>
            <a:r>
              <a:rPr lang="ja-JP" altLang="en-US" i="0" u="none" strike="noStrike" cap="none" dirty="0">
                <a:latin typeface="+mj-ea"/>
                <a:ea typeface="+mj-ea"/>
              </a:rPr>
              <a:t>算した費用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CNCF and LF Combined Dues</a:t>
            </a:r>
            <a:endParaRPr sz="1400" i="0" u="none" strike="noStrike" cap="none" dirty="0"/>
          </a:p>
        </p:txBody>
      </p:sp>
      <p:graphicFrame>
        <p:nvGraphicFramePr>
          <p:cNvPr id="993" name="Shape 993"/>
          <p:cNvGraphicFramePr/>
          <p:nvPr>
            <p:extLst>
              <p:ext uri="{D42A27DB-BD31-4B8C-83A1-F6EECF244321}">
                <p14:modId xmlns:p14="http://schemas.microsoft.com/office/powerpoint/2010/main" val="1157699418"/>
              </p:ext>
            </p:extLst>
          </p:nvPr>
        </p:nvGraphicFramePr>
        <p:xfrm>
          <a:off x="339012" y="898880"/>
          <a:ext cx="8755575" cy="4244620"/>
        </p:xfrm>
        <a:graphic>
          <a:graphicData uri="http://schemas.openxmlformats.org/drawingml/2006/table">
            <a:tbl>
              <a:tblPr>
                <a:noFill/>
                <a:tableStyleId>{01BE272A-7C0C-4508-8195-AC0E20434476}</a:tableStyleId>
              </a:tblPr>
              <a:tblGrid>
                <a:gridCol w="33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j-ea"/>
                          <a:ea typeface="+mj-ea"/>
                          <a:cs typeface="Century Gothic"/>
                          <a:sym typeface="Century Gothic"/>
                        </a:rPr>
                        <a:t>プラチナ・メンバー</a:t>
                      </a:r>
                      <a:br>
                        <a:rPr lang="en-US" altLang="ja-JP" sz="2000" b="1" u="none" strike="noStrike" cap="none" dirty="0">
                          <a:solidFill>
                            <a:srgbClr val="676767"/>
                          </a:solidFill>
                          <a:latin typeface="+mj-ea"/>
                          <a:ea typeface="+mj-ea"/>
                          <a:cs typeface="Century Gothic"/>
                          <a:sym typeface="Century Gothic"/>
                        </a:rPr>
                      </a:b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Platinum Member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$370,000</a:t>
                      </a:r>
                      <a:endParaRPr sz="2000" u="none" strike="noStrike" cap="none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ゴールド・メンバー</a:t>
                      </a:r>
                      <a:endParaRPr lang="en-US" sz="2000" b="1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Gold Member</a:t>
                      </a:r>
                      <a:endParaRPr sz="11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$120,000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シルバーまたはエンドユーザー・メンバー</a:t>
                      </a:r>
                      <a:endParaRPr lang="en-US" sz="2000" b="1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Silver or End User Member</a:t>
                      </a:r>
                      <a:endParaRPr sz="11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$50,000: 5,000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以上の従業員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$45,000: 3,000 – 4,999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$35,000: 1,000 – 2,999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$25,000: 500 – 999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$15,000: 100 – 499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$10,000: 50 – 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$7,000: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従業員</a:t>
                      </a:r>
                      <a:r>
                        <a:rPr lang="en-US" altLang="ja-JP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50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人以下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学術か非営利</a:t>
                      </a:r>
                      <a:endParaRPr lang="en-US" altLang="ja-JP" sz="2000" b="1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Academic or Non</a:t>
                      </a:r>
                      <a:r>
                        <a:rPr lang="en-US" sz="1100" b="1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</a:t>
                      </a: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Profit</a:t>
                      </a:r>
                      <a:endParaRPr sz="11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$500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非営利または</a:t>
                      </a: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 $1,000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学術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エンドユーザー・サポーター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End User Supporters</a:t>
            </a:r>
            <a:endParaRPr sz="1400" i="0" u="none" strike="noStrike" cap="none" dirty="0"/>
          </a:p>
        </p:txBody>
      </p:sp>
      <p:sp>
        <p:nvSpPr>
          <p:cNvPr id="999" name="Shape 999"/>
          <p:cNvSpPr txBox="1">
            <a:spLocks noGrp="1"/>
          </p:cNvSpPr>
          <p:nvPr>
            <p:ph type="body" idx="1"/>
          </p:nvPr>
        </p:nvSpPr>
        <p:spPr>
          <a:xfrm>
            <a:off x="257175" y="914400"/>
            <a:ext cx="8629800" cy="3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en-US" sz="2300" dirty="0">
                <a:latin typeface="+mn-ea"/>
                <a:ea typeface="+mn-ea"/>
              </a:rPr>
              <a:t>CNCF</a:t>
            </a:r>
            <a:r>
              <a:rPr lang="ja-JP" altLang="en-US" sz="2300" dirty="0">
                <a:latin typeface="+mn-ea"/>
                <a:ea typeface="+mn-ea"/>
              </a:rPr>
              <a:t>のエンドユーザー・サポーター・プログラムはクラウド・ネイティブ・エンドユーザーに機会が得られるのを追加</a:t>
            </a:r>
            <a:endParaRPr sz="2300" dirty="0">
              <a:latin typeface="+mn-ea"/>
              <a:ea typeface="+mn-ea"/>
            </a:endParaRPr>
          </a:p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ja-JP" altLang="en-US" sz="2300" dirty="0">
                <a:latin typeface="+mn-ea"/>
                <a:ea typeface="+mn-ea"/>
              </a:rPr>
              <a:t>クラウド・ネイティブ技術を顧客に対して提供していない企業に限定</a:t>
            </a:r>
            <a:endParaRPr lang="en-US" altLang="ja-JP" sz="2300" dirty="0">
              <a:latin typeface="+mn-ea"/>
              <a:ea typeface="+mn-ea"/>
            </a:endParaRPr>
          </a:p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ja-JP" altLang="en-US" sz="2300" dirty="0">
                <a:latin typeface="+mn-ea"/>
                <a:ea typeface="+mn-ea"/>
              </a:rPr>
              <a:t>サポーターはメンバーではない</a:t>
            </a:r>
            <a:endParaRPr lang="en-US" altLang="ja-JP" sz="2300" dirty="0">
              <a:latin typeface="+mn-ea"/>
              <a:ea typeface="+mn-ea"/>
            </a:endParaRPr>
          </a:p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ja-JP" altLang="en-US" sz="2300" dirty="0">
                <a:latin typeface="+mn-ea"/>
                <a:ea typeface="+mn-ea"/>
              </a:rPr>
              <a:t>プライベート・メーリングリストや </a:t>
            </a:r>
            <a:r>
              <a:rPr lang="en-US" altLang="ja-JP" sz="2300" dirty="0">
                <a:latin typeface="+mn-ea"/>
                <a:ea typeface="+mn-ea"/>
              </a:rPr>
              <a:t>Slack </a:t>
            </a:r>
            <a:r>
              <a:rPr lang="ja-JP" altLang="en-US" sz="2300" dirty="0" err="1">
                <a:latin typeface="+mn-ea"/>
                <a:ea typeface="+mn-ea"/>
              </a:rPr>
              <a:t>への</a:t>
            </a:r>
            <a:r>
              <a:rPr lang="ja-JP" altLang="en-US" sz="2300" dirty="0">
                <a:latin typeface="+mn-ea"/>
                <a:ea typeface="+mn-ea"/>
              </a:rPr>
              <a:t>参加機会や、他のクラウド・ネイティブ・リーダー達と毎月定例電話会議への参加機会</a:t>
            </a:r>
            <a:endParaRPr sz="2300" dirty="0">
              <a:latin typeface="+mn-ea"/>
              <a:ea typeface="+mn-ea"/>
            </a:endParaRPr>
          </a:p>
          <a:p>
            <a:pPr marL="1003300" marR="0" lvl="1" indent="-23188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–"/>
            </a:pPr>
            <a:r>
              <a:rPr lang="ja-JP" altLang="en-US" sz="1900" dirty="0">
                <a:latin typeface="+mn-ea"/>
                <a:ea typeface="+mn-ea"/>
              </a:rPr>
              <a:t>年間</a:t>
            </a:r>
            <a:r>
              <a:rPr lang="en-US" sz="1900" dirty="0">
                <a:latin typeface="+mn-ea"/>
                <a:ea typeface="+mn-ea"/>
              </a:rPr>
              <a:t>$4,500 (</a:t>
            </a:r>
            <a:r>
              <a:rPr lang="en-US" sz="1900" dirty="0" err="1">
                <a:latin typeface="+mn-ea"/>
                <a:ea typeface="+mn-ea"/>
              </a:rPr>
              <a:t>KubeCon</a:t>
            </a:r>
            <a:r>
              <a:rPr lang="en-US" sz="1900" dirty="0">
                <a:latin typeface="+mn-ea"/>
                <a:ea typeface="+mn-ea"/>
              </a:rPr>
              <a:t> + </a:t>
            </a:r>
            <a:r>
              <a:rPr lang="en-US" sz="1900" dirty="0" err="1">
                <a:latin typeface="+mn-ea"/>
                <a:ea typeface="+mn-ea"/>
              </a:rPr>
              <a:t>CloudNativeCon</a:t>
            </a:r>
            <a:r>
              <a:rPr lang="en-US" sz="1900" dirty="0">
                <a:latin typeface="+mn-ea"/>
                <a:ea typeface="+mn-ea"/>
              </a:rPr>
              <a:t> NA </a:t>
            </a:r>
            <a:r>
              <a:rPr lang="ja-JP" altLang="en-US" sz="1900" dirty="0">
                <a:latin typeface="+mn-ea"/>
                <a:ea typeface="+mn-ea"/>
              </a:rPr>
              <a:t>または</a:t>
            </a:r>
            <a:r>
              <a:rPr lang="en-US" sz="1900" dirty="0">
                <a:latin typeface="+mn-ea"/>
                <a:ea typeface="+mn-ea"/>
              </a:rPr>
              <a:t> EU </a:t>
            </a:r>
            <a:r>
              <a:rPr lang="ja-JP" altLang="en-US" sz="1900" dirty="0">
                <a:latin typeface="+mn-ea"/>
                <a:ea typeface="+mn-ea"/>
              </a:rPr>
              <a:t>向けのチケット</a:t>
            </a:r>
            <a:r>
              <a:rPr lang="en-US" altLang="ja-JP" sz="1900" dirty="0">
                <a:latin typeface="+mn-ea"/>
                <a:ea typeface="+mn-ea"/>
              </a:rPr>
              <a:t>5</a:t>
            </a:r>
            <a:r>
              <a:rPr lang="ja-JP" altLang="en-US" sz="1900" dirty="0">
                <a:latin typeface="+mn-ea"/>
                <a:ea typeface="+mn-ea"/>
              </a:rPr>
              <a:t>枚を提供</a:t>
            </a:r>
            <a:r>
              <a:rPr lang="en-US" sz="1900" dirty="0">
                <a:latin typeface="+mn-ea"/>
                <a:ea typeface="+mn-ea"/>
              </a:rPr>
              <a:t>)</a:t>
            </a:r>
            <a:endParaRPr sz="1900" dirty="0">
              <a:latin typeface="+mn-ea"/>
              <a:ea typeface="+mn-ea"/>
            </a:endParaRPr>
          </a:p>
          <a:p>
            <a:pPr marL="1003300" marR="0" lvl="1" indent="-23188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–"/>
            </a:pPr>
            <a:r>
              <a:rPr lang="ja-JP" altLang="en-US" sz="1900" dirty="0">
                <a:latin typeface="+mn-ea"/>
                <a:ea typeface="+mn-ea"/>
              </a:rPr>
              <a:t>従業員</a:t>
            </a:r>
            <a:r>
              <a:rPr lang="en-US" altLang="ja-JP" sz="1900" dirty="0">
                <a:latin typeface="+mn-ea"/>
                <a:ea typeface="+mn-ea"/>
              </a:rPr>
              <a:t>300</a:t>
            </a:r>
            <a:r>
              <a:rPr lang="ja-JP" altLang="en-US" sz="1900" dirty="0">
                <a:latin typeface="+mn-ea"/>
                <a:ea typeface="+mn-ea"/>
              </a:rPr>
              <a:t>人以下は</a:t>
            </a:r>
            <a:r>
              <a:rPr lang="en-US" sz="1900" dirty="0">
                <a:latin typeface="+mn-ea"/>
                <a:ea typeface="+mn-ea"/>
              </a:rPr>
              <a:t>$1,800</a:t>
            </a:r>
            <a:r>
              <a:rPr lang="ja-JP" altLang="en-US" sz="1900" dirty="0">
                <a:latin typeface="+mn-ea"/>
                <a:ea typeface="+mn-ea"/>
              </a:rPr>
              <a:t>で会社向けにチケット２枚</a:t>
            </a:r>
            <a:endParaRPr sz="19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直近のニュース</a:t>
            </a:r>
            <a:endParaRPr lang="en-US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Recent News</a:t>
            </a:r>
            <a:endParaRPr sz="1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適合認証</a:t>
            </a:r>
            <a:br>
              <a:rPr lang="en-US" dirty="0"/>
            </a:br>
            <a:r>
              <a:rPr lang="en-US" sz="1400" dirty="0"/>
              <a:t>Certified Kubernetes Conformance</a:t>
            </a:r>
            <a:endParaRPr sz="1400" dirty="0"/>
          </a:p>
        </p:txBody>
      </p:sp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257175" y="990600"/>
            <a:ext cx="7072800" cy="361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dirty="0">
                <a:latin typeface="+mn-ea"/>
                <a:ea typeface="+mn-ea"/>
              </a:rPr>
              <a:t>CNCF</a:t>
            </a:r>
            <a:r>
              <a:rPr lang="ja-JP" altLang="en-US" sz="2400" dirty="0">
                <a:latin typeface="+mn-ea"/>
                <a:ea typeface="+mn-ea"/>
              </a:rPr>
              <a:t>は</a:t>
            </a:r>
            <a:r>
              <a:rPr lang="en-US" altLang="ja-JP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に向けたソフトウェア適合認証を提供開始</a:t>
            </a:r>
            <a:endParaRPr lang="en-US" sz="24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+mn-ea"/>
                <a:ea typeface="+mn-ea"/>
              </a:rPr>
              <a:t>適合試験の実施とアップロード結果を提供</a:t>
            </a:r>
            <a:endParaRPr lang="en-US" sz="22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+mn-ea"/>
                <a:ea typeface="+mn-ea"/>
              </a:rPr>
              <a:t>適合実装に対する新マークや、フレキシブルに使える</a:t>
            </a:r>
            <a:r>
              <a:rPr lang="en-US" altLang="ja-JP" sz="2200" dirty="0">
                <a:latin typeface="+mn-ea"/>
                <a:ea typeface="+mn-ea"/>
              </a:rPr>
              <a:t>Kubernetes</a:t>
            </a:r>
            <a:r>
              <a:rPr lang="ja-JP" altLang="en-US" sz="2200" dirty="0">
                <a:latin typeface="+mn-ea"/>
                <a:ea typeface="+mn-ea"/>
              </a:rPr>
              <a:t>トレードマーク</a:t>
            </a:r>
            <a:endParaRPr lang="en-US" sz="22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+mn-ea"/>
                <a:ea typeface="+mn-ea"/>
              </a:rPr>
              <a:t>対応している環境は </a:t>
            </a:r>
            <a:r>
              <a:rPr lang="en-US" altLang="ja-JP" sz="2200" dirty="0">
                <a:latin typeface="+mn-ea"/>
                <a:ea typeface="+mn-ea"/>
              </a:rPr>
              <a:t>K8s 1.9 </a:t>
            </a:r>
            <a:r>
              <a:rPr lang="ja-JP" altLang="en-US" sz="2200" dirty="0">
                <a:latin typeface="+mn-ea"/>
                <a:ea typeface="+mn-ea"/>
              </a:rPr>
              <a:t>および </a:t>
            </a:r>
            <a:r>
              <a:rPr lang="en-US" altLang="ja-JP" sz="2200" dirty="0">
                <a:latin typeface="+mn-ea"/>
                <a:ea typeface="+mn-ea"/>
              </a:rPr>
              <a:t>1.10</a:t>
            </a:r>
            <a:endParaRPr sz="22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en-US" sz="2200" u="sng" dirty="0">
                <a:latin typeface="+mn-ea"/>
                <a:ea typeface="+mn-ea"/>
                <a:hlinkClick r:id="rId3"/>
              </a:rPr>
              <a:t>https://www.cncf.io/certification/software-conformance/</a:t>
            </a:r>
            <a:r>
              <a:rPr lang="en-US" sz="2200" dirty="0">
                <a:latin typeface="+mn-ea"/>
                <a:ea typeface="+mn-ea"/>
              </a:rPr>
              <a:t> </a:t>
            </a:r>
            <a:endParaRPr sz="2200" dirty="0">
              <a:latin typeface="+mn-ea"/>
              <a:ea typeface="+mn-ea"/>
            </a:endParaRPr>
          </a:p>
        </p:txBody>
      </p:sp>
      <p:pic>
        <p:nvPicPr>
          <p:cNvPr id="1011" name="Shape 10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144" y="1299124"/>
            <a:ext cx="1535750" cy="20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55</a:t>
            </a:r>
            <a:r>
              <a:rPr lang="ja-JP" altLang="en-US" dirty="0">
                <a:latin typeface="+mj-ea"/>
                <a:ea typeface="+mj-ea"/>
              </a:rPr>
              <a:t>の認定</a:t>
            </a:r>
            <a:r>
              <a:rPr lang="en-US" altLang="ja-JP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パートナー</a:t>
            </a:r>
            <a:br>
              <a:rPr lang="en-US" dirty="0"/>
            </a:br>
            <a:r>
              <a:rPr lang="en-US" sz="1400" dirty="0"/>
              <a:t>55 Certified Kubernetes Partners</a:t>
            </a:r>
            <a:endParaRPr sz="1400" dirty="0"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>
            <a:alphaModFix/>
          </a:blip>
          <a:srcRect t="9551" b="12856"/>
          <a:stretch/>
        </p:blipFill>
        <p:spPr>
          <a:xfrm>
            <a:off x="3494597" y="1039918"/>
            <a:ext cx="661100" cy="32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706" y="1098827"/>
            <a:ext cx="779524" cy="20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Shape 1020"/>
          <p:cNvPicPr preferRelativeResize="0"/>
          <p:nvPr/>
        </p:nvPicPr>
        <p:blipFill rotWithShape="1">
          <a:blip r:embed="rId5">
            <a:alphaModFix/>
          </a:blip>
          <a:srcRect l="15327" r="20754"/>
          <a:stretch/>
        </p:blipFill>
        <p:spPr>
          <a:xfrm>
            <a:off x="7984342" y="915773"/>
            <a:ext cx="513725" cy="57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6">
            <a:alphaModFix/>
          </a:blip>
          <a:srcRect l="15605" r="16542"/>
          <a:stretch/>
        </p:blipFill>
        <p:spPr>
          <a:xfrm>
            <a:off x="8630075" y="980384"/>
            <a:ext cx="474000" cy="44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Shape 10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98" y="1759399"/>
            <a:ext cx="548700" cy="35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Shape 10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391" y="1707078"/>
            <a:ext cx="635750" cy="4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Shape 10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0634" y="1731618"/>
            <a:ext cx="635750" cy="40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Shape 1025"/>
          <p:cNvPicPr preferRelativeResize="0"/>
          <p:nvPr/>
        </p:nvPicPr>
        <p:blipFill rotWithShape="1">
          <a:blip r:embed="rId10">
            <a:alphaModFix/>
          </a:blip>
          <a:srcRect t="21719" b="23083"/>
          <a:stretch/>
        </p:blipFill>
        <p:spPr>
          <a:xfrm>
            <a:off x="2224877" y="1750594"/>
            <a:ext cx="930175" cy="36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Shape 1026"/>
          <p:cNvPicPr preferRelativeResize="0"/>
          <p:nvPr/>
        </p:nvPicPr>
        <p:blipFill rotWithShape="1">
          <a:blip r:embed="rId11">
            <a:alphaModFix/>
          </a:blip>
          <a:srcRect l="7780" r="9355"/>
          <a:stretch/>
        </p:blipFill>
        <p:spPr>
          <a:xfrm>
            <a:off x="4282212" y="1736662"/>
            <a:ext cx="513725" cy="39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Shape 1027"/>
          <p:cNvPicPr preferRelativeResize="0"/>
          <p:nvPr/>
        </p:nvPicPr>
        <p:blipFill rotWithShape="1">
          <a:blip r:embed="rId12">
            <a:alphaModFix/>
          </a:blip>
          <a:srcRect t="15514" b="16291"/>
          <a:stretch/>
        </p:blipFill>
        <p:spPr>
          <a:xfrm>
            <a:off x="1359076" y="2629760"/>
            <a:ext cx="729350" cy="31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Shape 10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11883" y="2555962"/>
            <a:ext cx="729350" cy="46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Shape 1029"/>
          <p:cNvPicPr preferRelativeResize="0"/>
          <p:nvPr/>
        </p:nvPicPr>
        <p:blipFill rotWithShape="1">
          <a:blip r:embed="rId14">
            <a:alphaModFix/>
          </a:blip>
          <a:srcRect t="22229" b="13187"/>
          <a:stretch/>
        </p:blipFill>
        <p:spPr>
          <a:xfrm>
            <a:off x="8350821" y="2638381"/>
            <a:ext cx="729350" cy="30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203" y="3327491"/>
            <a:ext cx="548700" cy="35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Shape 10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1783" y="3327491"/>
            <a:ext cx="548700" cy="35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Shape 1032"/>
          <p:cNvPicPr preferRelativeResize="0"/>
          <p:nvPr/>
        </p:nvPicPr>
        <p:blipFill rotWithShape="1">
          <a:blip r:embed="rId17">
            <a:alphaModFix/>
          </a:blip>
          <a:srcRect t="28927" b="34354"/>
          <a:stretch/>
        </p:blipFill>
        <p:spPr>
          <a:xfrm>
            <a:off x="4596501" y="3411096"/>
            <a:ext cx="779525" cy="18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Shape 103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22906" y="3313854"/>
            <a:ext cx="590675" cy="37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Shape 10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500296" y="3314089"/>
            <a:ext cx="590675" cy="376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Shape 1035"/>
          <p:cNvPicPr preferRelativeResize="0"/>
          <p:nvPr/>
        </p:nvPicPr>
        <p:blipFill rotWithShape="1">
          <a:blip r:embed="rId20">
            <a:alphaModFix/>
          </a:blip>
          <a:srcRect t="20988" b="25126"/>
          <a:stretch/>
        </p:blipFill>
        <p:spPr>
          <a:xfrm>
            <a:off x="8237851" y="3353419"/>
            <a:ext cx="867550" cy="29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Shape 103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18471" y="4010514"/>
            <a:ext cx="729359" cy="46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Shape 103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23319" y="4068490"/>
            <a:ext cx="548700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Shape 103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684450" y="4040726"/>
            <a:ext cx="635750" cy="40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532631" y="4068241"/>
            <a:ext cx="548700" cy="35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Shape 10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293762" y="4054833"/>
            <a:ext cx="590675" cy="37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Shape 1041"/>
          <p:cNvPicPr preferRelativeResize="0"/>
          <p:nvPr/>
        </p:nvPicPr>
        <p:blipFill rotWithShape="1">
          <a:blip r:embed="rId26">
            <a:alphaModFix/>
          </a:blip>
          <a:srcRect t="27023" b="18702"/>
          <a:stretch/>
        </p:blipFill>
        <p:spPr>
          <a:xfrm>
            <a:off x="5088823" y="4101261"/>
            <a:ext cx="821725" cy="28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Shape 1042"/>
          <p:cNvPicPr preferRelativeResize="0"/>
          <p:nvPr/>
        </p:nvPicPr>
        <p:blipFill rotWithShape="1">
          <a:blip r:embed="rId27">
            <a:alphaModFix/>
          </a:blip>
          <a:srcRect l="11659" r="9934"/>
          <a:stretch/>
        </p:blipFill>
        <p:spPr>
          <a:xfrm>
            <a:off x="6122979" y="4019977"/>
            <a:ext cx="548700" cy="44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Shape 104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884110" y="4040693"/>
            <a:ext cx="635750" cy="40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Shape 1044"/>
          <p:cNvPicPr preferRelativeResize="0"/>
          <p:nvPr/>
        </p:nvPicPr>
        <p:blipFill rotWithShape="1">
          <a:blip r:embed="rId29">
            <a:alphaModFix/>
          </a:blip>
          <a:srcRect l="3931" r="5283"/>
          <a:stretch/>
        </p:blipFill>
        <p:spPr>
          <a:xfrm>
            <a:off x="7258332" y="1780585"/>
            <a:ext cx="930175" cy="30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Shape 104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96868" y="4085451"/>
            <a:ext cx="779524" cy="31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Shape 104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393767" y="3405152"/>
            <a:ext cx="867550" cy="19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Shape 1047"/>
          <p:cNvPicPr preferRelativeResize="0"/>
          <p:nvPr/>
        </p:nvPicPr>
        <p:blipFill rotWithShape="1">
          <a:blip r:embed="rId32">
            <a:alphaModFix/>
          </a:blip>
          <a:srcRect t="11658" b="19561"/>
          <a:stretch/>
        </p:blipFill>
        <p:spPr>
          <a:xfrm>
            <a:off x="4229546" y="2592072"/>
            <a:ext cx="548700" cy="39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Shape 1048"/>
          <p:cNvPicPr preferRelativeResize="0"/>
          <p:nvPr/>
        </p:nvPicPr>
        <p:blipFill rotWithShape="1">
          <a:blip r:embed="rId33">
            <a:alphaModFix/>
          </a:blip>
          <a:srcRect l="25670" r="26104"/>
          <a:stretch/>
        </p:blipFill>
        <p:spPr>
          <a:xfrm>
            <a:off x="803281" y="2502277"/>
            <a:ext cx="43233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 rotWithShape="1">
          <a:blip r:embed="rId34">
            <a:alphaModFix/>
          </a:blip>
          <a:srcRect l="10075" r="5615"/>
          <a:stretch/>
        </p:blipFill>
        <p:spPr>
          <a:xfrm>
            <a:off x="6461841" y="1669953"/>
            <a:ext cx="697998" cy="5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Shape 105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7405641" y="2650495"/>
            <a:ext cx="821725" cy="2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 rotWithShape="1">
          <a:blip r:embed="rId36">
            <a:alphaModFix/>
          </a:blip>
          <a:srcRect t="20279" b="19399"/>
          <a:stretch/>
        </p:blipFill>
        <p:spPr>
          <a:xfrm>
            <a:off x="4894430" y="1687040"/>
            <a:ext cx="821725" cy="4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Shape 1052"/>
          <p:cNvPicPr preferRelativeResize="0"/>
          <p:nvPr/>
        </p:nvPicPr>
        <p:blipFill rotWithShape="1">
          <a:blip r:embed="rId37">
            <a:alphaModFix/>
          </a:blip>
          <a:srcRect l="9355" r="13709"/>
          <a:stretch/>
        </p:blipFill>
        <p:spPr>
          <a:xfrm>
            <a:off x="6921066" y="3222049"/>
            <a:ext cx="432350" cy="56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 rotWithShape="1">
          <a:blip r:embed="rId38">
            <a:alphaModFix/>
          </a:blip>
          <a:srcRect l="15190" r="18907"/>
          <a:stretch/>
        </p:blipFill>
        <p:spPr>
          <a:xfrm>
            <a:off x="5754534" y="2546451"/>
            <a:ext cx="473993" cy="4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 rotWithShape="1">
          <a:blip r:embed="rId39">
            <a:alphaModFix/>
          </a:blip>
          <a:srcRect l="11659" t="10800" r="9934" b="9436"/>
          <a:stretch/>
        </p:blipFill>
        <p:spPr>
          <a:xfrm>
            <a:off x="5814648" y="1655848"/>
            <a:ext cx="548700" cy="557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 rotWithShape="1">
          <a:blip r:embed="rId40">
            <a:alphaModFix/>
          </a:blip>
          <a:srcRect t="18343" b="20472"/>
          <a:stretch/>
        </p:blipFill>
        <p:spPr>
          <a:xfrm>
            <a:off x="4901703" y="2638367"/>
            <a:ext cx="729375" cy="30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Shape 1056" descr="Screen Shot 2017-11-03 at 9.33.18 AM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7191233" y="983999"/>
            <a:ext cx="661100" cy="43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Shape 1057"/>
          <p:cNvPicPr preferRelativeResize="0"/>
          <p:nvPr/>
        </p:nvPicPr>
        <p:blipFill rotWithShape="1">
          <a:blip r:embed="rId42">
            <a:alphaModFix/>
          </a:blip>
          <a:srcRect t="24553" b="28960"/>
          <a:stretch/>
        </p:blipFill>
        <p:spPr>
          <a:xfrm>
            <a:off x="3253544" y="1789353"/>
            <a:ext cx="930175" cy="29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8286999" y="1786008"/>
            <a:ext cx="867550" cy="29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 rotWithShape="1">
          <a:blip r:embed="rId44">
            <a:alphaModFix/>
          </a:blip>
          <a:srcRect t="24947" b="23783"/>
          <a:stretch/>
        </p:blipFill>
        <p:spPr>
          <a:xfrm>
            <a:off x="5199239" y="1049523"/>
            <a:ext cx="729375" cy="30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 rotWithShape="1">
          <a:blip r:embed="rId45">
            <a:alphaModFix/>
          </a:blip>
          <a:srcRect r="15931"/>
          <a:stretch/>
        </p:blipFill>
        <p:spPr>
          <a:xfrm>
            <a:off x="18725" y="2524141"/>
            <a:ext cx="661100" cy="52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Shape 1061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773549" y="1091804"/>
            <a:ext cx="635750" cy="22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Shape 1062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3408196" y="3411037"/>
            <a:ext cx="1041425" cy="18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Shape 1063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6260461" y="3329496"/>
            <a:ext cx="513725" cy="3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8580472" y="4114226"/>
            <a:ext cx="513725" cy="25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Shape 1065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732291" y="4052203"/>
            <a:ext cx="635750" cy="38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Shape 106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6060623" y="1106155"/>
            <a:ext cx="998602" cy="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Shape 1067"/>
          <p:cNvPicPr preferRelativeResize="0"/>
          <p:nvPr/>
        </p:nvPicPr>
        <p:blipFill rotWithShape="1">
          <a:blip r:embed="rId52">
            <a:alphaModFix/>
          </a:blip>
          <a:srcRect l="20622" t="35203" r="22283" b="36251"/>
          <a:stretch/>
        </p:blipFill>
        <p:spPr>
          <a:xfrm>
            <a:off x="1467363" y="3351958"/>
            <a:ext cx="779524" cy="30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Shape 1068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6351983" y="2635387"/>
            <a:ext cx="930201" cy="30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Shape 1069"/>
          <p:cNvPicPr preferRelativeResize="0"/>
          <p:nvPr/>
        </p:nvPicPr>
        <p:blipFill rotWithShape="1">
          <a:blip r:embed="rId54">
            <a:alphaModFix/>
          </a:blip>
          <a:srcRect l="15529" r="17472"/>
          <a:stretch/>
        </p:blipFill>
        <p:spPr>
          <a:xfrm>
            <a:off x="2540865" y="1088542"/>
            <a:ext cx="821724" cy="2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Shape 107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1541307" y="1141463"/>
            <a:ext cx="867549" cy="12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Shape 1071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3064689" y="2668374"/>
            <a:ext cx="1041401" cy="24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Shape 1072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50875" y="961354"/>
            <a:ext cx="590665" cy="4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CNCF MOOC</a:t>
            </a:r>
            <a:r>
              <a:rPr lang="ja-JP" altLang="en-US" dirty="0">
                <a:latin typeface="+mn-ea"/>
                <a:ea typeface="+mn-ea"/>
              </a:rPr>
              <a:t>とオンライン・トレーニング</a:t>
            </a:r>
            <a:br>
              <a:rPr lang="en-US" dirty="0"/>
            </a:br>
            <a:r>
              <a:rPr lang="en-US" sz="1400" dirty="0"/>
              <a:t>CNCF MOOC and Online Training</a:t>
            </a:r>
            <a:endParaRPr sz="1400" dirty="0"/>
          </a:p>
        </p:txBody>
      </p:sp>
      <p:sp>
        <p:nvSpPr>
          <p:cNvPr id="1078" name="Shape 1078"/>
          <p:cNvSpPr txBox="1">
            <a:spLocks noGrp="1"/>
          </p:cNvSpPr>
          <p:nvPr>
            <p:ph type="body" idx="1"/>
          </p:nvPr>
        </p:nvSpPr>
        <p:spPr>
          <a:xfrm>
            <a:off x="257175" y="1066800"/>
            <a:ext cx="8629800" cy="361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無料の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en-US" sz="2400" u="sng" dirty="0">
                <a:latin typeface="+mn-ea"/>
                <a:ea typeface="+mn-ea"/>
                <a:hlinkClick r:id="rId3"/>
              </a:rPr>
              <a:t>Introduction to Kubernetes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ja-JP" altLang="en-US" sz="2400" dirty="0">
                <a:latin typeface="+mn-ea"/>
                <a:ea typeface="+mn-ea"/>
              </a:rPr>
              <a:t>（</a:t>
            </a:r>
            <a:r>
              <a:rPr lang="en-US" altLang="ja-JP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導入）は自己ペースのコースであり、</a:t>
            </a:r>
            <a:r>
              <a:rPr lang="en-US" altLang="ja-JP" sz="2400" dirty="0" err="1">
                <a:latin typeface="+mn-ea"/>
                <a:ea typeface="+mn-ea"/>
              </a:rPr>
              <a:t>edx</a:t>
            </a:r>
            <a:r>
              <a:rPr lang="ja-JP" altLang="en-US" sz="2400" dirty="0">
                <a:latin typeface="+mn-ea"/>
                <a:ea typeface="+mn-ea"/>
              </a:rPr>
              <a:t>が提供</a:t>
            </a:r>
            <a:endParaRPr sz="2400" dirty="0">
              <a:latin typeface="+mn-ea"/>
              <a:ea typeface="+mn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u="sng" dirty="0">
                <a:latin typeface="+mn-ea"/>
                <a:ea typeface="+mn-ea"/>
                <a:hlinkClick r:id="rId4"/>
              </a:rPr>
              <a:t>Kubernetes Fundamentals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ja-JP" altLang="en-US" sz="2400" dirty="0">
                <a:latin typeface="+mn-ea"/>
                <a:ea typeface="+mn-ea"/>
              </a:rPr>
              <a:t>（</a:t>
            </a:r>
            <a:r>
              <a:rPr lang="en-US" altLang="ja-JP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基礎）コース</a:t>
            </a:r>
            <a:endParaRPr sz="2400" dirty="0">
              <a:latin typeface="+mn-ea"/>
              <a:ea typeface="+mn-ea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</a:pPr>
            <a:r>
              <a:rPr lang="ja-JP" altLang="en-US" sz="1800" dirty="0">
                <a:latin typeface="+mn-ea"/>
                <a:ea typeface="+mn-ea"/>
              </a:rPr>
              <a:t>内容は認定 </a:t>
            </a:r>
            <a:r>
              <a:rPr lang="en-US" altLang="ja-JP" sz="1800" dirty="0">
                <a:latin typeface="+mn-ea"/>
                <a:ea typeface="+mn-ea"/>
              </a:rPr>
              <a:t>Kubernetes </a:t>
            </a:r>
            <a:r>
              <a:rPr lang="ja-JP" altLang="en-US" sz="1800" dirty="0">
                <a:latin typeface="+mn-ea"/>
                <a:ea typeface="+mn-ea"/>
              </a:rPr>
              <a:t>管理者</a:t>
            </a:r>
            <a:r>
              <a:rPr lang="en-US" sz="1800" dirty="0">
                <a:latin typeface="+mn-ea"/>
                <a:ea typeface="+mn-ea"/>
              </a:rPr>
              <a:t> (CKA) </a:t>
            </a:r>
            <a:r>
              <a:rPr lang="ja-JP" altLang="en-US" sz="1800" dirty="0">
                <a:latin typeface="+mn-ea"/>
                <a:ea typeface="+mn-ea"/>
              </a:rPr>
              <a:t>試験を扱う</a:t>
            </a:r>
            <a:endParaRPr sz="1800" dirty="0">
              <a:latin typeface="+mn-ea"/>
              <a:ea typeface="+mn-ea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</a:pPr>
            <a:r>
              <a:rPr lang="en-US" sz="1800" dirty="0">
                <a:latin typeface="+mn-ea"/>
                <a:ea typeface="+mn-ea"/>
              </a:rPr>
              <a:t>$299, </a:t>
            </a:r>
            <a:r>
              <a:rPr lang="ja-JP" altLang="en-US" sz="1800" dirty="0">
                <a:latin typeface="+mn-ea"/>
                <a:ea typeface="+mn-ea"/>
              </a:rPr>
              <a:t>中級レベル</a:t>
            </a:r>
            <a:endParaRPr lang="en-US" sz="1800" dirty="0">
              <a:latin typeface="+mn-ea"/>
              <a:ea typeface="+mn-ea"/>
            </a:endParaRPr>
          </a:p>
          <a:p>
            <a:pPr marL="45720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lang="en-US" sz="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オープンソースの</a:t>
            </a:r>
            <a:r>
              <a:rPr lang="ja-JP" altLang="en-US" sz="2400" u="sng" dirty="0">
                <a:latin typeface="+mn-ea"/>
                <a:ea typeface="+mn-ea"/>
              </a:rPr>
              <a:t>カリキュラム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ja-JP" altLang="en-US" sz="2400" dirty="0">
                <a:latin typeface="+mn-ea"/>
                <a:ea typeface="+mn-ea"/>
              </a:rPr>
              <a:t>や企業が提供する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ja-JP" altLang="en-US" sz="2400" u="sng" dirty="0">
                <a:latin typeface="+mn-ea"/>
                <a:ea typeface="+mn-ea"/>
              </a:rPr>
              <a:t>トレーニング</a:t>
            </a:r>
            <a:endParaRPr sz="2400" dirty="0">
              <a:latin typeface="+mn-ea"/>
              <a:ea typeface="+mn-ea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</a:pPr>
            <a:r>
              <a:rPr lang="ja-JP" altLang="en-US" sz="1800" dirty="0">
                <a:latin typeface="+mn-ea"/>
                <a:ea typeface="+mn-ea"/>
              </a:rPr>
              <a:t>大量ディスカウントによる </a:t>
            </a:r>
            <a:r>
              <a:rPr lang="en-US" sz="1800" dirty="0">
                <a:latin typeface="+mn-ea"/>
                <a:ea typeface="+mn-ea"/>
              </a:rPr>
              <a:t>CKA </a:t>
            </a:r>
            <a:r>
              <a:rPr lang="ja-JP" altLang="en-US" sz="1800" dirty="0">
                <a:latin typeface="+mn-ea"/>
                <a:ea typeface="+mn-ea"/>
              </a:rPr>
              <a:t>試験クーポンが利用可能</a:t>
            </a:r>
            <a:endParaRPr sz="18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オンライン</a:t>
            </a:r>
            <a:r>
              <a:rPr lang="en-US" altLang="ja-JP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試験官試験</a:t>
            </a:r>
            <a:br>
              <a:rPr lang="en-US" dirty="0"/>
            </a:br>
            <a:r>
              <a:rPr lang="en-US" sz="1400" dirty="0"/>
              <a:t>Online, Proctored Kubernetes Exams</a:t>
            </a:r>
            <a:endParaRPr sz="1400" dirty="0"/>
          </a:p>
        </p:txBody>
      </p:sp>
      <p:sp>
        <p:nvSpPr>
          <p:cNvPr id="1084" name="Shape 1084"/>
          <p:cNvSpPr txBox="1">
            <a:spLocks noGrp="1"/>
          </p:cNvSpPr>
          <p:nvPr>
            <p:ph type="body" idx="1"/>
          </p:nvPr>
        </p:nvSpPr>
        <p:spPr>
          <a:xfrm>
            <a:off x="180975" y="914400"/>
            <a:ext cx="7253400" cy="361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認定</a:t>
            </a:r>
            <a:r>
              <a:rPr lang="en-US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管理者</a:t>
            </a:r>
            <a:r>
              <a:rPr lang="en-US" sz="2400" dirty="0">
                <a:latin typeface="+mn-ea"/>
                <a:ea typeface="+mn-ea"/>
              </a:rPr>
              <a:t> (CKA)</a:t>
            </a:r>
            <a:endParaRPr sz="24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既に</a:t>
            </a:r>
            <a:r>
              <a:rPr lang="en-US" sz="1600" dirty="0">
                <a:latin typeface="+mn-ea"/>
                <a:ea typeface="+mn-ea"/>
              </a:rPr>
              <a:t>1,500</a:t>
            </a:r>
            <a:r>
              <a:rPr lang="ja-JP" altLang="en-US" sz="1600" dirty="0">
                <a:latin typeface="+mn-ea"/>
                <a:ea typeface="+mn-ea"/>
              </a:rPr>
              <a:t>以上が登録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 u="sng" dirty="0">
                <a:solidFill>
                  <a:schemeClr val="hlink"/>
                </a:solidFill>
                <a:latin typeface="+mn-ea"/>
                <a:ea typeface="+mn-ea"/>
                <a:hlinkClick r:id="rId3"/>
              </a:rPr>
              <a:t>https://www.cncf.io/certification/expert/cka/</a:t>
            </a:r>
            <a:r>
              <a:rPr lang="en-US" sz="1600" dirty="0">
                <a:latin typeface="+mn-ea"/>
                <a:ea typeface="+mn-ea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認定</a:t>
            </a:r>
            <a:r>
              <a:rPr lang="en-US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アプリケーション開発者</a:t>
            </a:r>
            <a:r>
              <a:rPr lang="en-US" sz="2400" dirty="0">
                <a:latin typeface="+mn-ea"/>
                <a:ea typeface="+mn-ea"/>
              </a:rPr>
              <a:t> (CKAD)</a:t>
            </a:r>
            <a:endParaRPr sz="24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>
                <a:latin typeface="+mn-ea"/>
                <a:ea typeface="+mn-ea"/>
              </a:rPr>
              <a:t>Kubernetes</a:t>
            </a:r>
            <a:r>
              <a:rPr lang="ja-JP" altLang="en-US" sz="1600" dirty="0">
                <a:latin typeface="+mn-ea"/>
                <a:ea typeface="+mn-ea"/>
              </a:rPr>
              <a:t>に対応したクラウド・ネイティブ・アプリケーションの設計、構築、設定変更、公開が可能なユーザであるのを証明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 u="sng" dirty="0">
                <a:solidFill>
                  <a:schemeClr val="hlink"/>
                </a:solidFill>
                <a:latin typeface="+mn-ea"/>
                <a:ea typeface="+mn-ea"/>
                <a:hlinkClick r:id="rId4"/>
              </a:rPr>
              <a:t>https://www.cncf.io/certification/expert/cka/ckad/</a:t>
            </a:r>
            <a:r>
              <a:rPr lang="en-US" sz="1600" dirty="0">
                <a:latin typeface="+mn-ea"/>
                <a:ea typeface="+mn-ea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両テストに対して</a:t>
            </a:r>
            <a:endParaRPr sz="2400" dirty="0">
              <a:latin typeface="+mn-ea"/>
              <a:ea typeface="+mn-ea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テストは</a:t>
            </a:r>
            <a:r>
              <a:rPr lang="en-US" altLang="ja-JP" sz="1600" dirty="0">
                <a:latin typeface="+mn-ea"/>
                <a:ea typeface="+mn-ea"/>
              </a:rPr>
              <a:t>3</a:t>
            </a:r>
            <a:r>
              <a:rPr lang="ja-JP" altLang="en-US" sz="1600" dirty="0">
                <a:latin typeface="+mn-ea"/>
                <a:ea typeface="+mn-ea"/>
              </a:rPr>
              <a:t>時間を超え、コマンドラインで解決するシナリオを含みます。そのために同時に受験できない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各試験は</a:t>
            </a:r>
            <a:r>
              <a:rPr lang="en-US" sz="1600" dirty="0">
                <a:latin typeface="+mn-ea"/>
                <a:ea typeface="+mn-ea"/>
              </a:rPr>
              <a:t>$300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四半期ごとの</a:t>
            </a:r>
            <a:r>
              <a:rPr lang="en-US" altLang="ja-JP" sz="1600" dirty="0">
                <a:latin typeface="+mn-ea"/>
                <a:ea typeface="+mn-ea"/>
              </a:rPr>
              <a:t>K8s</a:t>
            </a:r>
            <a:r>
              <a:rPr lang="ja-JP" altLang="en-US" sz="1600" dirty="0">
                <a:latin typeface="+mn-ea"/>
                <a:ea typeface="+mn-ea"/>
              </a:rPr>
              <a:t>リリースにあわせ、試験を更新</a:t>
            </a:r>
            <a:endParaRPr sz="1600" dirty="0">
              <a:latin typeface="+mn-ea"/>
              <a:ea typeface="+mn-ea"/>
            </a:endParaRPr>
          </a:p>
        </p:txBody>
      </p:sp>
      <p:pic>
        <p:nvPicPr>
          <p:cNvPr id="1085" name="Shape 10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7174" y="593225"/>
            <a:ext cx="2198298" cy="219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Shape 10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3375" y="2721900"/>
            <a:ext cx="2198297" cy="215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sz="2600" i="0" u="none" strike="noStrike" cap="none" dirty="0">
                <a:latin typeface="+mn-ea"/>
                <a:ea typeface="+mn-ea"/>
              </a:rPr>
              <a:t>今日の</a:t>
            </a:r>
            <a:r>
              <a:rPr lang="en-US" altLang="ja-JP" sz="2600" i="0" u="none" strike="noStrike" cap="none" dirty="0">
                <a:latin typeface="+mn-ea"/>
                <a:ea typeface="+mn-ea"/>
              </a:rPr>
              <a:t>Linux</a:t>
            </a:r>
            <a:r>
              <a:rPr lang="ja-JP" altLang="en-US" sz="2600" i="0" u="none" strike="noStrike" cap="none" dirty="0">
                <a:latin typeface="+mn-ea"/>
                <a:ea typeface="+mn-ea"/>
              </a:rPr>
              <a:t>ファウンデーションは、</a:t>
            </a:r>
            <a:r>
              <a:rPr lang="en-US" altLang="ja-JP" sz="2600" i="0" u="none" strike="noStrike" cap="none" dirty="0">
                <a:latin typeface="+mn-ea"/>
                <a:ea typeface="+mn-ea"/>
              </a:rPr>
              <a:t>Linux</a:t>
            </a:r>
            <a:r>
              <a:rPr lang="ja-JP" altLang="en-US" sz="2600" i="0" u="none" strike="noStrike" cap="none" dirty="0">
                <a:latin typeface="+mn-ea"/>
                <a:ea typeface="+mn-ea"/>
              </a:rPr>
              <a:t>をはるかに超える</a:t>
            </a:r>
            <a:br>
              <a:rPr lang="en-US" altLang="ja-JP" sz="2600" i="0" u="none" strike="noStrike" cap="none" dirty="0"/>
            </a:br>
            <a:r>
              <a:rPr lang="en-US" sz="1400" i="0" u="none" strike="noStrike" cap="none" dirty="0"/>
              <a:t>Today the Linux Foundation is much more than Linux</a:t>
            </a:r>
            <a:endParaRPr sz="1400" i="0" u="none" strike="noStrike" cap="none" dirty="0"/>
          </a:p>
        </p:txBody>
      </p:sp>
      <p:cxnSp>
        <p:nvCxnSpPr>
          <p:cNvPr id="456" name="Shape 456"/>
          <p:cNvCxnSpPr/>
          <p:nvPr/>
        </p:nvCxnSpPr>
        <p:spPr>
          <a:xfrm>
            <a:off x="99245" y="2206659"/>
            <a:ext cx="1238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Shape 457"/>
          <p:cNvSpPr txBox="1"/>
          <p:nvPr/>
        </p:nvSpPr>
        <p:spPr>
          <a:xfrm>
            <a:off x="99245" y="2243424"/>
            <a:ext cx="12384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インターネット全体を暗号化する計画を通して、世界的なプライバシーセキュリティを支援。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85398" y="1789826"/>
            <a:ext cx="126609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セキュリティ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1" y="3560222"/>
            <a:ext cx="1238400" cy="56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Shape 460"/>
          <p:cNvCxnSpPr/>
          <p:nvPr/>
        </p:nvCxnSpPr>
        <p:spPr>
          <a:xfrm>
            <a:off x="1435752" y="2206659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Shape 461"/>
          <p:cNvSpPr txBox="1"/>
          <p:nvPr/>
        </p:nvSpPr>
        <p:spPr>
          <a:xfrm>
            <a:off x="1374976" y="1800595"/>
            <a:ext cx="14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ネットワーク</a:t>
            </a:r>
            <a:endParaRPr sz="1800" b="1" i="0" u="none" strike="noStrike" cap="none" dirty="0">
              <a:solidFill>
                <a:srgbClr val="595959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1433962" y="2243424"/>
            <a:ext cx="1310771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ソフトウェア定義データセンタを迅速に改良するために、ネットワーク機能周辺のエコシステムを構築。</a:t>
            </a:r>
            <a:endParaRPr dirty="0">
              <a:latin typeface="+mn-ea"/>
              <a:ea typeface="+mn-ea"/>
            </a:endParaRPr>
          </a:p>
        </p:txBody>
      </p:sp>
      <p:cxnSp>
        <p:nvCxnSpPr>
          <p:cNvPr id="463" name="Shape 463"/>
          <p:cNvCxnSpPr/>
          <p:nvPr/>
        </p:nvCxnSpPr>
        <p:spPr>
          <a:xfrm>
            <a:off x="2984985" y="2206659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4" name="Shape 464"/>
          <p:cNvSpPr txBox="1"/>
          <p:nvPr/>
        </p:nvSpPr>
        <p:spPr>
          <a:xfrm>
            <a:off x="3090141" y="1789826"/>
            <a:ext cx="1062803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クラウド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2848635" y="2243424"/>
            <a:ext cx="15264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クラウド用のポータビリティ・レイヤを構築し業界標準（デファクトスタンダード）の牽引と、全てのクラウドに対するオーケストレーション・レイヤを開発。</a:t>
            </a:r>
            <a:endParaRPr dirty="0">
              <a:latin typeface="+mn-ea"/>
              <a:ea typeface="+mn-ea"/>
            </a:endParaRPr>
          </a:p>
        </p:txBody>
      </p:sp>
      <p:cxnSp>
        <p:nvCxnSpPr>
          <p:cNvPr id="466" name="Shape 466"/>
          <p:cNvCxnSpPr/>
          <p:nvPr/>
        </p:nvCxnSpPr>
        <p:spPr>
          <a:xfrm>
            <a:off x="4607702" y="2206659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7" name="Shape 467"/>
          <p:cNvSpPr txBox="1"/>
          <p:nvPr/>
        </p:nvSpPr>
        <p:spPr>
          <a:xfrm>
            <a:off x="4535900" y="1808781"/>
            <a:ext cx="14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自動車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4471352" y="2243424"/>
            <a:ext cx="15264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自動車産業用のインフォテインメント・プラットフォームを構築し、装置のクラスタと移動体通信システムを拡張可能ようにする。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550" y="3560222"/>
            <a:ext cx="1239300" cy="56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Shape 470"/>
          <p:cNvCxnSpPr/>
          <p:nvPr/>
        </p:nvCxnSpPr>
        <p:spPr>
          <a:xfrm>
            <a:off x="6157046" y="2206659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1" name="Shape 471"/>
          <p:cNvSpPr txBox="1"/>
          <p:nvPr/>
        </p:nvSpPr>
        <p:spPr>
          <a:xfrm>
            <a:off x="5854668" y="1805020"/>
            <a:ext cx="199001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ブロックチェーン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6020696" y="2243424"/>
            <a:ext cx="15264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永続的で安全な帳簿を構築し、費用効率が良くて分散散型のビジネス・ネットワークを簡単にする。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1153419" y="4222184"/>
            <a:ext cx="7197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1050" dirty="0">
                <a:solidFill>
                  <a:srgbClr val="0099EE"/>
                </a:solidFill>
                <a:latin typeface="+mn-ea"/>
                <a:ea typeface="+mn-ea"/>
                <a:cs typeface="Century Gothic"/>
                <a:sym typeface="Century Gothic"/>
              </a:rPr>
              <a:t>私たちは定期的にプロジェクトを追加しています。そのため、最新のプロジェクト一覧は </a:t>
            </a:r>
            <a:r>
              <a:rPr lang="en-US" sz="1050" dirty="0">
                <a:solidFill>
                  <a:srgbClr val="0099EE"/>
                </a:solidFill>
                <a:latin typeface="+mn-ea"/>
                <a:ea typeface="+mn-ea"/>
                <a:cs typeface="Century Gothic"/>
                <a:sym typeface="Century Gothic"/>
              </a:rPr>
              <a:t>tlfprojects.org </a:t>
            </a:r>
            <a:r>
              <a:rPr lang="ja-JP" altLang="en-US" sz="1050" dirty="0">
                <a:solidFill>
                  <a:srgbClr val="0099EE"/>
                </a:solidFill>
                <a:latin typeface="+mn-ea"/>
                <a:ea typeface="+mn-ea"/>
                <a:cs typeface="Century Gothic"/>
                <a:sym typeface="Century Gothic"/>
              </a:rPr>
              <a:t>をご覧ください</a:t>
            </a:r>
            <a:endParaRPr sz="1050" dirty="0">
              <a:solidFill>
                <a:srgbClr val="0099EE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145" y="1203632"/>
            <a:ext cx="600600" cy="6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4276" y="1203632"/>
            <a:ext cx="600600" cy="6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90407" y="1070882"/>
            <a:ext cx="866100" cy="8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42038" y="1063832"/>
            <a:ext cx="880200" cy="8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07769" y="1160882"/>
            <a:ext cx="68610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Shape 479"/>
          <p:cNvCxnSpPr/>
          <p:nvPr/>
        </p:nvCxnSpPr>
        <p:spPr>
          <a:xfrm>
            <a:off x="7695596" y="2206659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0" name="Shape 480"/>
          <p:cNvSpPr txBox="1"/>
          <p:nvPr/>
        </p:nvSpPr>
        <p:spPr>
          <a:xfrm>
            <a:off x="7604096" y="1820011"/>
            <a:ext cx="143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ウェブ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7559246" y="2243424"/>
            <a:ext cx="15264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次世代のウェブ、モバイル、サーバレス、</a:t>
            </a:r>
            <a:r>
              <a:rPr lang="en-US" altLang="ja-JP" sz="1050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IoT</a:t>
            </a:r>
            <a:r>
              <a:rPr lang="ja-JP" altLang="en-US" sz="1050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アプリケーション用のアプリケーション開発フレームワークを提供。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82" name="Shape 482" descr="ico_web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9400" y="1160882"/>
            <a:ext cx="686100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28450" y="3722181"/>
            <a:ext cx="1526400" cy="32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82349" y="3571421"/>
            <a:ext cx="880198" cy="53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 descr="CNCF_Alternate_Panton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19101" y="3771326"/>
            <a:ext cx="15984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05474" y="3717575"/>
            <a:ext cx="1155868" cy="3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j-ea"/>
                <a:ea typeface="+mj-ea"/>
              </a:rPr>
              <a:t>Kubernetes</a:t>
            </a:r>
            <a:r>
              <a:rPr lang="ja-JP" altLang="en-US" i="0" u="none" strike="noStrike" cap="none" dirty="0">
                <a:latin typeface="+mj-ea"/>
                <a:ea typeface="+mj-ea"/>
              </a:rPr>
              <a:t>認定サービスプロバイダ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Kubernetes </a:t>
            </a:r>
            <a:r>
              <a:rPr lang="en-US" sz="1400" dirty="0"/>
              <a:t>Certified</a:t>
            </a:r>
            <a:r>
              <a:rPr lang="en-US" sz="1400" i="0" u="none" strike="noStrike" cap="none" dirty="0"/>
              <a:t> Service Provider</a:t>
            </a:r>
            <a:endParaRPr sz="1400" i="0" u="none" strike="noStrike" cap="none" dirty="0"/>
          </a:p>
        </p:txBody>
      </p:sp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257175" y="8382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 dirty="0">
                <a:highlight>
                  <a:srgbClr val="FFFFFF"/>
                </a:highlight>
                <a:latin typeface="+mn-ea"/>
                <a:ea typeface="+mn-ea"/>
              </a:rPr>
              <a:t>サービス・プロバイダになるのを検討する段階では、事前条件となるのはエンタープライズで</a:t>
            </a:r>
            <a:r>
              <a:rPr lang="en-US" altLang="ja-JP" sz="1400" dirty="0">
                <a:highlight>
                  <a:srgbClr val="FFFFFF"/>
                </a:highlight>
                <a:latin typeface="+mn-ea"/>
                <a:ea typeface="+mn-ea"/>
              </a:rPr>
              <a:t>Kubernetes</a:t>
            </a:r>
            <a:r>
              <a:rPr lang="ja-JP" altLang="en-US" sz="1400" dirty="0">
                <a:highlight>
                  <a:srgbClr val="FFFFFF"/>
                </a:highlight>
                <a:latin typeface="+mn-ea"/>
                <a:ea typeface="+mn-ea"/>
              </a:rPr>
              <a:t>の採用に成功するのに役立つ深い経験を持っており、サポート、コンサルティング、プロフェッショナル・サービスやトレーニングを提供します。</a:t>
            </a:r>
            <a:endParaRPr lang="en-US" altLang="ja-JP" sz="1400" dirty="0">
              <a:highlight>
                <a:srgbClr val="FFFFFF"/>
              </a:highlight>
              <a:latin typeface="+mn-ea"/>
              <a:ea typeface="+mn-e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+mn-ea"/>
              <a:ea typeface="+mn-e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600" b="1" dirty="0">
                <a:latin typeface="+mn-ea"/>
                <a:ea typeface="+mn-ea"/>
              </a:rPr>
              <a:t>利点</a:t>
            </a:r>
            <a:endParaRPr sz="1600" b="1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sz="1400" u="sng" dirty="0">
                <a:latin typeface="+mn-ea"/>
                <a:ea typeface="+mn-ea"/>
                <a:hlinkClick r:id="rId3"/>
              </a:rPr>
              <a:t>https://kubernetes.io/partners/</a:t>
            </a:r>
            <a:r>
              <a:rPr lang="en-US" sz="1400" dirty="0">
                <a:latin typeface="+mn-ea"/>
                <a:ea typeface="+mn-ea"/>
              </a:rPr>
              <a:t> </a:t>
            </a:r>
            <a:r>
              <a:rPr lang="ja-JP" altLang="en-US" sz="1400" dirty="0">
                <a:latin typeface="+mn-ea"/>
                <a:ea typeface="+mn-ea"/>
              </a:rPr>
              <a:t>のトップに掲載</a:t>
            </a:r>
            <a:endParaRPr sz="1400" dirty="0">
              <a:latin typeface="+mn-ea"/>
              <a:ea typeface="+mn-ea"/>
            </a:endParaRPr>
          </a:p>
          <a:p>
            <a:pPr lvl="0" indent="-3175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400"/>
            </a:pPr>
            <a:r>
              <a:rPr lang="ja-JP" altLang="en-US" sz="1400" dirty="0">
                <a:latin typeface="+mn-ea"/>
                <a:ea typeface="+mn-ea"/>
              </a:rPr>
              <a:t>クラウド・ネイティブのプロジェクト・リーダー達や、</a:t>
            </a:r>
            <a:r>
              <a:rPr lang="en-US" altLang="ja-JP" sz="1400" dirty="0">
                <a:latin typeface="+mn-ea"/>
                <a:ea typeface="+mn-ea"/>
              </a:rPr>
              <a:t>TOC</a:t>
            </a:r>
            <a:r>
              <a:rPr lang="ja-JP" altLang="en-US" sz="1400" dirty="0">
                <a:latin typeface="+mn-ea"/>
                <a:ea typeface="+mn-ea"/>
              </a:rPr>
              <a:t>メンバー、運営委員会の代表によって毎月</a:t>
            </a:r>
            <a:br>
              <a:rPr lang="en-US" altLang="ja-JP" sz="1400" dirty="0">
                <a:latin typeface="+mn-ea"/>
                <a:ea typeface="+mn-ea"/>
              </a:rPr>
            </a:br>
            <a:r>
              <a:rPr lang="ja-JP" altLang="en-US" sz="1400" dirty="0">
                <a:latin typeface="+mn-ea"/>
                <a:ea typeface="+mn-ea"/>
              </a:rPr>
              <a:t>開催のプライベートなミーティングに参加</a:t>
            </a:r>
            <a:endParaRPr lang="en-US" altLang="ja-JP" sz="1400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altLang="ja-JP" sz="1400" dirty="0">
                <a:latin typeface="+mn-ea"/>
                <a:ea typeface="+mn-ea"/>
              </a:rPr>
              <a:t>kubernetes.io</a:t>
            </a:r>
            <a:r>
              <a:rPr lang="ja-JP" altLang="en-US" sz="1400" dirty="0">
                <a:latin typeface="+mn-ea"/>
                <a:ea typeface="+mn-ea"/>
              </a:rPr>
              <a:t>に対する、サポートを必要としているエンドユーザーのリードにアクセス</a:t>
            </a:r>
            <a:endParaRPr sz="1400" dirty="0">
              <a:latin typeface="+mn-ea"/>
              <a:ea typeface="+mn-e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600" b="1" i="0" u="none" strike="noStrike" cap="none" dirty="0">
                <a:latin typeface="+mn-ea"/>
                <a:ea typeface="+mn-ea"/>
              </a:rPr>
              <a:t>必要条件</a:t>
            </a:r>
            <a:endParaRPr sz="1600" b="1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altLang="ja-JP" sz="1400" dirty="0">
                <a:latin typeface="+mn-ea"/>
                <a:ea typeface="+mn-ea"/>
              </a:rPr>
              <a:t>3</a:t>
            </a:r>
            <a:r>
              <a:rPr lang="ja-JP" altLang="en-US" sz="1400" dirty="0">
                <a:latin typeface="+mn-ea"/>
                <a:ea typeface="+mn-ea"/>
              </a:rPr>
              <a:t>人以上の認定エンジニア</a:t>
            </a:r>
            <a:endParaRPr sz="1400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sz="1400" dirty="0">
                <a:latin typeface="+mn-ea"/>
                <a:ea typeface="+mn-ea"/>
              </a:rPr>
              <a:t>Kubernetes</a:t>
            </a:r>
            <a:r>
              <a:rPr lang="ja-JP" altLang="en-US" sz="1400" dirty="0">
                <a:latin typeface="+mn-ea"/>
                <a:ea typeface="+mn-ea"/>
              </a:rPr>
              <a:t>のアクティブな貢献を含む、</a:t>
            </a:r>
            <a:r>
              <a:rPr lang="en-US" altLang="ja-JP" sz="1400" dirty="0">
                <a:latin typeface="+mn-ea"/>
                <a:ea typeface="+mn-ea"/>
              </a:rPr>
              <a:t>Kubernetes</a:t>
            </a:r>
            <a:r>
              <a:rPr lang="ja-JP" altLang="en-US" sz="1400" dirty="0">
                <a:latin typeface="+mn-ea"/>
                <a:ea typeface="+mn-ea"/>
              </a:rPr>
              <a:t>コミュニティに対する実績のある活動</a:t>
            </a:r>
            <a:endParaRPr sz="1400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ja-JP" altLang="en-US" sz="1400" dirty="0">
                <a:latin typeface="+mn-ea"/>
                <a:ea typeface="+mn-ea"/>
              </a:rPr>
              <a:t>エンタープライズとエンド・ユーザに対するサポートのビジネスモデル</a:t>
            </a:r>
            <a:endParaRPr sz="1400" dirty="0">
              <a:latin typeface="+mn-ea"/>
              <a:ea typeface="+mn-ea"/>
            </a:endParaRPr>
          </a:p>
          <a:p>
            <a:pPr marL="0" lvl="0" indent="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+mn-ea"/>
                <a:ea typeface="+mn-ea"/>
                <a:hlinkClick r:id="rId4"/>
              </a:rPr>
              <a:t>https://www.cncf.io/certification/kcsp/</a:t>
            </a:r>
            <a:r>
              <a:rPr lang="en-US" sz="1600" b="1" dirty="0">
                <a:latin typeface="+mn-ea"/>
                <a:ea typeface="+mn-ea"/>
              </a:rPr>
              <a:t> </a:t>
            </a:r>
            <a:endParaRPr sz="1600" b="1" dirty="0">
              <a:latin typeface="+mn-ea"/>
              <a:ea typeface="+mn-ea"/>
            </a:endParaRPr>
          </a:p>
        </p:txBody>
      </p:sp>
      <p:pic>
        <p:nvPicPr>
          <p:cNvPr id="1093" name="Shape 10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0575" y="2177375"/>
            <a:ext cx="1449401" cy="1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42</a:t>
            </a:r>
            <a:r>
              <a:rPr lang="ja-JP" altLang="en-US" dirty="0">
                <a:latin typeface="+mj-ea"/>
                <a:ea typeface="+mj-ea"/>
              </a:rPr>
              <a:t>の</a:t>
            </a:r>
            <a:r>
              <a:rPr lang="en-US" altLang="ja-JP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認定サービスプロバイダ</a:t>
            </a:r>
            <a:br>
              <a:rPr lang="en-US" dirty="0"/>
            </a:br>
            <a:r>
              <a:rPr lang="en-US" sz="1400" dirty="0"/>
              <a:t>42 KCSP Partners</a:t>
            </a:r>
            <a:endParaRPr sz="1400" dirty="0"/>
          </a:p>
        </p:txBody>
      </p:sp>
      <p:pic>
        <p:nvPicPr>
          <p:cNvPr id="1100" name="Shape 1100"/>
          <p:cNvPicPr preferRelativeResize="0"/>
          <p:nvPr/>
        </p:nvPicPr>
        <p:blipFill rotWithShape="1">
          <a:blip r:embed="rId3">
            <a:alphaModFix/>
          </a:blip>
          <a:srcRect t="24494" b="18273"/>
          <a:stretch/>
        </p:blipFill>
        <p:spPr>
          <a:xfrm>
            <a:off x="29850" y="922494"/>
            <a:ext cx="1014825" cy="52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Shape 1101"/>
          <p:cNvPicPr preferRelativeResize="0"/>
          <p:nvPr/>
        </p:nvPicPr>
        <p:blipFill rotWithShape="1">
          <a:blip r:embed="rId4">
            <a:alphaModFix/>
          </a:blip>
          <a:srcRect t="23546" b="19564"/>
          <a:stretch/>
        </p:blipFill>
        <p:spPr>
          <a:xfrm>
            <a:off x="3147558" y="951677"/>
            <a:ext cx="908075" cy="46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Shape 1102"/>
          <p:cNvPicPr preferRelativeResize="0"/>
          <p:nvPr/>
        </p:nvPicPr>
        <p:blipFill rotWithShape="1">
          <a:blip r:embed="rId5">
            <a:alphaModFix/>
          </a:blip>
          <a:srcRect t="35366" b="36015"/>
          <a:stretch/>
        </p:blipFill>
        <p:spPr>
          <a:xfrm>
            <a:off x="4123010" y="1003107"/>
            <a:ext cx="1409850" cy="36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 rotWithShape="1">
          <a:blip r:embed="rId6">
            <a:alphaModFix/>
          </a:blip>
          <a:srcRect l="16708" t="15422" r="15036" b="18527"/>
          <a:stretch/>
        </p:blipFill>
        <p:spPr>
          <a:xfrm>
            <a:off x="6374822" y="875422"/>
            <a:ext cx="707200" cy="62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Shape 1104"/>
          <p:cNvPicPr preferRelativeResize="0"/>
          <p:nvPr/>
        </p:nvPicPr>
        <p:blipFill rotWithShape="1">
          <a:blip r:embed="rId7">
            <a:alphaModFix/>
          </a:blip>
          <a:srcRect t="30057" b="30172"/>
          <a:stretch/>
        </p:blipFill>
        <p:spPr>
          <a:xfrm>
            <a:off x="7149398" y="1003057"/>
            <a:ext cx="1014825" cy="3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Shape 1105"/>
          <p:cNvPicPr preferRelativeResize="0"/>
          <p:nvPr/>
        </p:nvPicPr>
        <p:blipFill rotWithShape="1">
          <a:blip r:embed="rId8">
            <a:alphaModFix/>
          </a:blip>
          <a:srcRect l="8196" t="38160" r="7911" b="36050"/>
          <a:stretch/>
        </p:blipFill>
        <p:spPr>
          <a:xfrm>
            <a:off x="1424797" y="1773774"/>
            <a:ext cx="1343850" cy="3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Shape 1106"/>
          <p:cNvPicPr preferRelativeResize="0"/>
          <p:nvPr/>
        </p:nvPicPr>
        <p:blipFill rotWithShape="1">
          <a:blip r:embed="rId9">
            <a:alphaModFix/>
          </a:blip>
          <a:srcRect l="7506" t="30595" r="5416" b="33447"/>
          <a:stretch/>
        </p:blipFill>
        <p:spPr>
          <a:xfrm>
            <a:off x="2848979" y="1696917"/>
            <a:ext cx="1409850" cy="52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Shape 1107"/>
          <p:cNvPicPr preferRelativeResize="0"/>
          <p:nvPr/>
        </p:nvPicPr>
        <p:blipFill rotWithShape="1">
          <a:blip r:embed="rId10">
            <a:alphaModFix/>
          </a:blip>
          <a:srcRect l="13991" t="10127" r="12678" b="5405"/>
          <a:stretch/>
        </p:blipFill>
        <p:spPr>
          <a:xfrm>
            <a:off x="6157139" y="1563413"/>
            <a:ext cx="760375" cy="79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Shape 1108"/>
          <p:cNvPicPr preferRelativeResize="0"/>
          <p:nvPr/>
        </p:nvPicPr>
        <p:blipFill rotWithShape="1">
          <a:blip r:embed="rId11">
            <a:alphaModFix/>
          </a:blip>
          <a:srcRect t="13876" b="15146"/>
          <a:stretch/>
        </p:blipFill>
        <p:spPr>
          <a:xfrm>
            <a:off x="6997845" y="1634153"/>
            <a:ext cx="1014825" cy="65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Shape 1109"/>
          <p:cNvPicPr preferRelativeResize="0"/>
          <p:nvPr/>
        </p:nvPicPr>
        <p:blipFill rotWithShape="1">
          <a:blip r:embed="rId12">
            <a:alphaModFix/>
          </a:blip>
          <a:srcRect t="23421" b="27752"/>
          <a:stretch/>
        </p:blipFill>
        <p:spPr>
          <a:xfrm>
            <a:off x="8093002" y="1743572"/>
            <a:ext cx="982125" cy="43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Shape 1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594" y="2462466"/>
            <a:ext cx="675200" cy="61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Shape 1111"/>
          <p:cNvPicPr preferRelativeResize="0"/>
          <p:nvPr/>
        </p:nvPicPr>
        <p:blipFill rotWithShape="1">
          <a:blip r:embed="rId14">
            <a:alphaModFix/>
          </a:blip>
          <a:srcRect t="36017" b="35244"/>
          <a:stretch/>
        </p:blipFill>
        <p:spPr>
          <a:xfrm>
            <a:off x="3364381" y="2613259"/>
            <a:ext cx="1195088" cy="3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Shape 1112"/>
          <p:cNvPicPr preferRelativeResize="0"/>
          <p:nvPr/>
        </p:nvPicPr>
        <p:blipFill rotWithShape="1">
          <a:blip r:embed="rId15">
            <a:alphaModFix/>
          </a:blip>
          <a:srcRect l="6669" t="40284" r="4291" b="40623"/>
          <a:stretch/>
        </p:blipFill>
        <p:spPr>
          <a:xfrm>
            <a:off x="7741487" y="2631975"/>
            <a:ext cx="1409850" cy="27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Shape 11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04164" y="3160375"/>
            <a:ext cx="836100" cy="76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Shape 1114"/>
          <p:cNvPicPr preferRelativeResize="0"/>
          <p:nvPr/>
        </p:nvPicPr>
        <p:blipFill rotWithShape="1">
          <a:blip r:embed="rId17">
            <a:alphaModFix/>
          </a:blip>
          <a:srcRect t="29509" b="25805"/>
          <a:stretch/>
        </p:blipFill>
        <p:spPr>
          <a:xfrm>
            <a:off x="60600" y="4092136"/>
            <a:ext cx="1014825" cy="41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Shape 1115"/>
          <p:cNvPicPr preferRelativeResize="0"/>
          <p:nvPr/>
        </p:nvPicPr>
        <p:blipFill rotWithShape="1">
          <a:blip r:embed="rId18">
            <a:alphaModFix/>
          </a:blip>
          <a:srcRect l="6381" t="24885" r="5722" b="18734"/>
          <a:stretch/>
        </p:blipFill>
        <p:spPr>
          <a:xfrm>
            <a:off x="2912676" y="4054440"/>
            <a:ext cx="836200" cy="48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Shape 1116"/>
          <p:cNvPicPr preferRelativeResize="0"/>
          <p:nvPr/>
        </p:nvPicPr>
        <p:blipFill rotWithShape="1">
          <a:blip r:embed="rId19">
            <a:alphaModFix/>
          </a:blip>
          <a:srcRect l="6163" t="13876" r="6163" b="15146"/>
          <a:stretch/>
        </p:blipFill>
        <p:spPr>
          <a:xfrm>
            <a:off x="3829101" y="3970184"/>
            <a:ext cx="891600" cy="6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Shape 11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46296" y="2447909"/>
            <a:ext cx="707200" cy="6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Shape 1118"/>
          <p:cNvPicPr preferRelativeResize="0"/>
          <p:nvPr/>
        </p:nvPicPr>
        <p:blipFill rotWithShape="1">
          <a:blip r:embed="rId21">
            <a:alphaModFix/>
          </a:blip>
          <a:srcRect l="12112" r="13532"/>
          <a:stretch/>
        </p:blipFill>
        <p:spPr>
          <a:xfrm>
            <a:off x="6114325" y="3953244"/>
            <a:ext cx="836100" cy="6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Shape 1119"/>
          <p:cNvPicPr preferRelativeResize="0"/>
          <p:nvPr/>
        </p:nvPicPr>
        <p:blipFill rotWithShape="1">
          <a:blip r:embed="rId22">
            <a:alphaModFix/>
          </a:blip>
          <a:srcRect l="22398" t="5905" r="27616" b="8755"/>
          <a:stretch/>
        </p:blipFill>
        <p:spPr>
          <a:xfrm>
            <a:off x="5600236" y="816216"/>
            <a:ext cx="707209" cy="7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Shape 112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093000" y="4012906"/>
            <a:ext cx="982125" cy="5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Shape 11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106866" y="3407783"/>
            <a:ext cx="1297150" cy="26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Shape 1122"/>
          <p:cNvPicPr preferRelativeResize="0"/>
          <p:nvPr/>
        </p:nvPicPr>
        <p:blipFill rotWithShape="1">
          <a:blip r:embed="rId25">
            <a:alphaModFix/>
          </a:blip>
          <a:srcRect l="6479" r="5716"/>
          <a:stretch/>
        </p:blipFill>
        <p:spPr>
          <a:xfrm>
            <a:off x="1996251" y="4021214"/>
            <a:ext cx="836200" cy="554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Shape 1123"/>
          <p:cNvPicPr preferRelativeResize="0"/>
          <p:nvPr/>
        </p:nvPicPr>
        <p:blipFill rotWithShape="1">
          <a:blip r:embed="rId26">
            <a:alphaModFix/>
          </a:blip>
          <a:srcRect l="13190" t="6112" r="6867"/>
          <a:stretch/>
        </p:blipFill>
        <p:spPr>
          <a:xfrm>
            <a:off x="5401616" y="1601086"/>
            <a:ext cx="675192" cy="7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Shape 1124"/>
          <p:cNvPicPr preferRelativeResize="0"/>
          <p:nvPr/>
        </p:nvPicPr>
        <p:blipFill rotWithShape="1">
          <a:blip r:embed="rId27">
            <a:alphaModFix/>
          </a:blip>
          <a:srcRect t="28835" b="31080"/>
          <a:stretch/>
        </p:blipFill>
        <p:spPr>
          <a:xfrm>
            <a:off x="47330" y="3329523"/>
            <a:ext cx="1157450" cy="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Shape 1125"/>
          <p:cNvPicPr preferRelativeResize="0"/>
          <p:nvPr/>
        </p:nvPicPr>
        <p:blipFill rotWithShape="1">
          <a:blip r:embed="rId28">
            <a:alphaModFix/>
          </a:blip>
          <a:srcRect t="11006" b="12188"/>
          <a:stretch/>
        </p:blipFill>
        <p:spPr>
          <a:xfrm>
            <a:off x="8231599" y="894602"/>
            <a:ext cx="836200" cy="58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Shape 1126"/>
          <p:cNvPicPr preferRelativeResize="0"/>
          <p:nvPr/>
        </p:nvPicPr>
        <p:blipFill rotWithShape="1">
          <a:blip r:embed="rId29">
            <a:alphaModFix/>
          </a:blip>
          <a:srcRect l="17905" r="17686"/>
          <a:stretch/>
        </p:blipFill>
        <p:spPr>
          <a:xfrm>
            <a:off x="5976316" y="2432655"/>
            <a:ext cx="707200" cy="67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Shape 1127"/>
          <p:cNvPicPr preferRelativeResize="0"/>
          <p:nvPr/>
        </p:nvPicPr>
        <p:blipFill rotWithShape="1">
          <a:blip r:embed="rId30">
            <a:alphaModFix/>
          </a:blip>
          <a:srcRect t="12185" b="14366"/>
          <a:stretch/>
        </p:blipFill>
        <p:spPr>
          <a:xfrm>
            <a:off x="2239648" y="3236940"/>
            <a:ext cx="908075" cy="60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Shape 112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339160" y="1660745"/>
            <a:ext cx="982125" cy="60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Shape 1129"/>
          <p:cNvPicPr preferRelativeResize="0"/>
          <p:nvPr/>
        </p:nvPicPr>
        <p:blipFill rotWithShape="1">
          <a:blip r:embed="rId32">
            <a:alphaModFix/>
          </a:blip>
          <a:srcRect t="13855" b="13827"/>
          <a:stretch/>
        </p:blipFill>
        <p:spPr>
          <a:xfrm>
            <a:off x="1155650" y="4023280"/>
            <a:ext cx="760376" cy="54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Shape 113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112052" y="1030391"/>
            <a:ext cx="992679" cy="3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Shape 1131"/>
          <p:cNvPicPr preferRelativeResize="0"/>
          <p:nvPr/>
        </p:nvPicPr>
        <p:blipFill rotWithShape="1">
          <a:blip r:embed="rId34">
            <a:alphaModFix/>
          </a:blip>
          <a:srcRect t="37512" b="38827"/>
          <a:stretch/>
        </p:blipFill>
        <p:spPr>
          <a:xfrm>
            <a:off x="7889943" y="3407786"/>
            <a:ext cx="1233183" cy="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Shape 1132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6794401" y="2553113"/>
            <a:ext cx="836200" cy="43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Shape 1133"/>
          <p:cNvPicPr preferRelativeResize="0"/>
          <p:nvPr/>
        </p:nvPicPr>
        <p:blipFill rotWithShape="1">
          <a:blip r:embed="rId36">
            <a:alphaModFix/>
          </a:blip>
          <a:srcRect l="16768" r="17211"/>
          <a:stretch/>
        </p:blipFill>
        <p:spPr>
          <a:xfrm>
            <a:off x="7030650" y="3842663"/>
            <a:ext cx="982125" cy="91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Shape 113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3247107" y="3241335"/>
            <a:ext cx="760375" cy="59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Shape 113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70355" y="2505027"/>
            <a:ext cx="1195075" cy="52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Shape 113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503400" y="3447940"/>
            <a:ext cx="1195100" cy="18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Shape 1137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846680" y="2585922"/>
            <a:ext cx="1588730" cy="3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Shape 1138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7325" y="1764736"/>
            <a:ext cx="129714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Shape 1139"/>
          <p:cNvPicPr preferRelativeResize="0"/>
          <p:nvPr/>
        </p:nvPicPr>
        <p:blipFill rotWithShape="1">
          <a:blip r:embed="rId42">
            <a:alphaModFix/>
          </a:blip>
          <a:srcRect t="12505" b="23722"/>
          <a:stretch/>
        </p:blipFill>
        <p:spPr>
          <a:xfrm>
            <a:off x="2172107" y="923273"/>
            <a:ext cx="908075" cy="52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Shape 1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6797884" y="3296752"/>
            <a:ext cx="992675" cy="48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Shape 1141"/>
          <p:cNvPicPr preferRelativeResize="0"/>
          <p:nvPr/>
        </p:nvPicPr>
        <p:blipFill rotWithShape="1">
          <a:blip r:embed="rId44">
            <a:alphaModFix/>
          </a:blip>
          <a:srcRect t="23935" b="18514"/>
          <a:stretch/>
        </p:blipFill>
        <p:spPr>
          <a:xfrm>
            <a:off x="4800926" y="4054582"/>
            <a:ext cx="1233175" cy="4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KubeCon + CloudNativeCon</a:t>
            </a:r>
            <a:endParaRPr/>
          </a:p>
        </p:txBody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257175" y="914400"/>
            <a:ext cx="8629800" cy="361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83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Century Gothic"/>
              <a:buChar char="•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中国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上海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: 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2018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年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11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月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14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～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15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日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スポンサーシップ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 </a:t>
            </a:r>
            <a:r>
              <a:rPr lang="ja-JP" altLang="en-US" sz="22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開始</a:t>
            </a:r>
            <a:endParaRPr sz="7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Century Gothic"/>
              <a:buChar char="•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北アメリカ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シアトル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: 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2018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年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12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月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11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～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13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日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スポンサーシップ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 </a:t>
            </a:r>
            <a:r>
              <a:rPr lang="ja-JP" altLang="en-US" sz="22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開始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Century Gothic"/>
              <a:buChar char="•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ヨーロッパ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バルセロナ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: 2019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年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月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～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日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49" name="Shape 1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524" y="1195822"/>
            <a:ext cx="1891922" cy="79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Shape 1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524" y="2310422"/>
            <a:ext cx="1894953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Shape 1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524" y="3425022"/>
            <a:ext cx="1894949" cy="8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ea"/>
                <a:ea typeface="+mj-ea"/>
              </a:rPr>
              <a:t>KubeCon</a:t>
            </a:r>
            <a:r>
              <a:rPr lang="ja-JP" altLang="en-US" dirty="0">
                <a:latin typeface="+mj-ea"/>
                <a:ea typeface="+mj-ea"/>
              </a:rPr>
              <a:t> </a:t>
            </a:r>
            <a:r>
              <a:rPr lang="en-US" altLang="ja-JP" dirty="0">
                <a:latin typeface="+mj-ea"/>
                <a:ea typeface="+mj-ea"/>
              </a:rPr>
              <a:t>+</a:t>
            </a:r>
            <a:r>
              <a:rPr lang="ja-JP" altLang="en-US" dirty="0">
                <a:latin typeface="+mj-ea"/>
                <a:ea typeface="+mj-ea"/>
              </a:rPr>
              <a:t> </a:t>
            </a:r>
            <a:r>
              <a:rPr lang="en-US" altLang="ja-JP" dirty="0" err="1">
                <a:latin typeface="+mj-ea"/>
                <a:ea typeface="+mj-ea"/>
              </a:rPr>
              <a:t>CloudNativeCon</a:t>
            </a:r>
            <a:r>
              <a:rPr lang="ja-JP" altLang="en-US" dirty="0">
                <a:latin typeface="+mj-ea"/>
                <a:ea typeface="+mj-ea"/>
              </a:rPr>
              <a:t> 参加者</a:t>
            </a:r>
            <a:b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dirty="0" err="1">
                <a:latin typeface="Century Gothic"/>
                <a:ea typeface="Century Gothic"/>
                <a:cs typeface="Century Gothic"/>
                <a:sym typeface="Century Gothic"/>
              </a:rPr>
              <a:t>KubeCon</a:t>
            </a: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1200" dirty="0" err="1">
                <a:latin typeface="Century Gothic"/>
                <a:ea typeface="Century Gothic"/>
                <a:cs typeface="Century Gothic"/>
                <a:sym typeface="Century Gothic"/>
              </a:rPr>
              <a:t>CloudNativeCon</a:t>
            </a: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 Attendees</a:t>
            </a:r>
            <a:endParaRPr sz="1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58" name="Shape 1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036775"/>
            <a:ext cx="8072438" cy="37407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C02BB8-B6A5-49D9-BF2C-3ED9BC521429}"/>
              </a:ext>
            </a:extLst>
          </p:cNvPr>
          <p:cNvSpPr txBox="1"/>
          <p:nvPr/>
        </p:nvSpPr>
        <p:spPr>
          <a:xfrm>
            <a:off x="1229532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サンフランシスコ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(2015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11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E9E104-C893-4EDA-BED2-6D9836FAD6AB}"/>
              </a:ext>
            </a:extLst>
          </p:cNvPr>
          <p:cNvSpPr txBox="1"/>
          <p:nvPr/>
        </p:nvSpPr>
        <p:spPr>
          <a:xfrm>
            <a:off x="2440983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ロンドン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(2016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3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A71945-8298-43B3-809D-C0679982995D}"/>
              </a:ext>
            </a:extLst>
          </p:cNvPr>
          <p:cNvSpPr txBox="1"/>
          <p:nvPr/>
        </p:nvSpPr>
        <p:spPr>
          <a:xfrm>
            <a:off x="3698929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シアトル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(2016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11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57C863-8E3D-4939-970C-D4A61D785371}"/>
              </a:ext>
            </a:extLst>
          </p:cNvPr>
          <p:cNvSpPr txBox="1"/>
          <p:nvPr/>
        </p:nvSpPr>
        <p:spPr>
          <a:xfrm>
            <a:off x="4910380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ベルリン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(2017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3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71BCEE-8555-44EA-8B12-0DBA8E30E190}"/>
              </a:ext>
            </a:extLst>
          </p:cNvPr>
          <p:cNvSpPr txBox="1"/>
          <p:nvPr/>
        </p:nvSpPr>
        <p:spPr>
          <a:xfrm>
            <a:off x="6168326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オースティン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(2017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12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B72F07-3FDE-4746-9AF1-D334DF43F015}"/>
              </a:ext>
            </a:extLst>
          </p:cNvPr>
          <p:cNvSpPr txBox="1"/>
          <p:nvPr/>
        </p:nvSpPr>
        <p:spPr>
          <a:xfrm>
            <a:off x="7426272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コペンハーゲン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(2017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5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n-ea"/>
                <a:ea typeface="+mn-ea"/>
              </a:rPr>
              <a:t>CNCF</a:t>
            </a:r>
            <a:r>
              <a:rPr lang="ja-JP" altLang="en-US" i="0" u="none" strike="noStrike" cap="none" dirty="0" err="1">
                <a:latin typeface="+mn-ea"/>
                <a:ea typeface="+mn-ea"/>
              </a:rPr>
              <a:t>への</a:t>
            </a:r>
            <a:r>
              <a:rPr lang="ja-JP" altLang="en-US" i="0" u="none" strike="noStrike" cap="none" dirty="0">
                <a:latin typeface="+mn-ea"/>
                <a:ea typeface="+mn-ea"/>
              </a:rPr>
              <a:t>参加は簡単</a:t>
            </a:r>
            <a:r>
              <a:rPr lang="en-US" altLang="ja-JP" i="0" u="none" strike="noStrike" cap="none" dirty="0">
                <a:latin typeface="+mn-ea"/>
                <a:ea typeface="+mn-ea"/>
              </a:rPr>
              <a:t>!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Joining the CNCF is easy!</a:t>
            </a:r>
            <a:endParaRPr sz="1400" dirty="0"/>
          </a:p>
        </p:txBody>
      </p:sp>
      <p:sp>
        <p:nvSpPr>
          <p:cNvPr id="1165" name="Shape 1165"/>
          <p:cNvSpPr txBox="1">
            <a:spLocks noGrp="1"/>
          </p:cNvSpPr>
          <p:nvPr>
            <p:ph type="body" idx="1"/>
          </p:nvPr>
        </p:nvSpPr>
        <p:spPr>
          <a:xfrm>
            <a:off x="257175" y="1066800"/>
            <a:ext cx="8629800" cy="361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今すぐご参加を</a:t>
            </a:r>
            <a:r>
              <a:rPr lang="en-US" sz="2100" dirty="0">
                <a:latin typeface="+mn-ea"/>
                <a:ea typeface="+mn-ea"/>
              </a:rPr>
              <a:t>: </a:t>
            </a:r>
            <a:r>
              <a:rPr lang="en-US" sz="2100" u="sng" dirty="0">
                <a:latin typeface="+mn-ea"/>
                <a:ea typeface="+mn-ea"/>
                <a:hlinkClick r:id="rId3"/>
              </a:rPr>
              <a:t>https://cncf.io/join</a:t>
            </a:r>
            <a:endParaRPr sz="1400" dirty="0">
              <a:latin typeface="+mn-ea"/>
              <a:ea typeface="+mn-ea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Arial"/>
              <a:buNone/>
            </a:pP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あるいは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Arial"/>
              <a:buNone/>
            </a:pP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全般的なお問い合わせ</a:t>
            </a:r>
            <a:r>
              <a:rPr lang="en-US" sz="2100" dirty="0">
                <a:latin typeface="+mn-ea"/>
                <a:ea typeface="+mn-ea"/>
              </a:rPr>
              <a:t>:	</a:t>
            </a:r>
            <a:r>
              <a:rPr lang="en-US" sz="2100" u="sng" dirty="0">
                <a:latin typeface="+mn-ea"/>
                <a:ea typeface="+mn-ea"/>
                <a:hlinkClick r:id="rId4"/>
              </a:rPr>
              <a:t>info@cncf.io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en-US" sz="2100" dirty="0">
                <a:latin typeface="+mn-ea"/>
                <a:ea typeface="+mn-ea"/>
              </a:rPr>
              <a:t>PR: </a:t>
            </a:r>
            <a:r>
              <a:rPr lang="en-US" sz="2100" u="sng" dirty="0">
                <a:latin typeface="+mn-ea"/>
                <a:ea typeface="+mn-ea"/>
                <a:hlinkClick r:id="rId5"/>
              </a:rPr>
              <a:t>pr@cncf.io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イベントのスポンサーシップ</a:t>
            </a:r>
            <a:r>
              <a:rPr lang="en-US" sz="2100" dirty="0">
                <a:latin typeface="+mn-ea"/>
                <a:ea typeface="+mn-ea"/>
              </a:rPr>
              <a:t>: </a:t>
            </a:r>
            <a:r>
              <a:rPr lang="en-US" sz="2100" u="sng" dirty="0">
                <a:latin typeface="+mn-ea"/>
                <a:ea typeface="+mn-ea"/>
                <a:hlinkClick r:id="rId6"/>
              </a:rPr>
              <a:t>sponsor@cncf.io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100" dirty="0">
                <a:latin typeface="+mn-ea"/>
                <a:ea typeface="+mn-ea"/>
              </a:rPr>
              <a:t>メンバーシップ</a:t>
            </a:r>
            <a:r>
              <a:rPr lang="en-US" sz="2100" dirty="0">
                <a:latin typeface="+mn-ea"/>
                <a:ea typeface="+mn-ea"/>
              </a:rPr>
              <a:t>: </a:t>
            </a:r>
            <a:r>
              <a:rPr lang="en-US" sz="2100" u="sng" dirty="0">
                <a:latin typeface="+mn-ea"/>
                <a:ea typeface="+mn-ea"/>
                <a:hlinkClick r:id="rId7"/>
              </a:rPr>
              <a:t>memberships@cncf.io</a:t>
            </a:r>
            <a:r>
              <a:rPr lang="en-US" sz="2100" dirty="0">
                <a:latin typeface="+mn-ea"/>
                <a:ea typeface="+mn-ea"/>
              </a:rPr>
              <a:t> 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付録</a:t>
            </a:r>
            <a:endParaRPr lang="en-US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Appendix</a:t>
            </a:r>
            <a:endParaRPr sz="1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クラウドの歴史的概説</a:t>
            </a:r>
            <a:endParaRPr lang="en-US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A Brief History of the Cloud</a:t>
            </a:r>
            <a:endParaRPr sz="1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非仮想化サーバ：</a:t>
            </a:r>
            <a:r>
              <a:rPr lang="en-US" altLang="ja-JP" i="0" u="none" strike="noStrike" cap="none" dirty="0">
                <a:latin typeface="+mn-ea"/>
                <a:ea typeface="+mn-ea"/>
              </a:rPr>
              <a:t>Sun(2000)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Non-Virtualized Servers: Sun (2000)</a:t>
            </a:r>
            <a:endParaRPr sz="1400" i="0" u="none" strike="noStrike" cap="none" dirty="0"/>
          </a:p>
        </p:txBody>
      </p:sp>
      <p:sp>
        <p:nvSpPr>
          <p:cNvPr id="1181" name="Shape 1181"/>
          <p:cNvSpPr txBox="1">
            <a:spLocks noGrp="1"/>
          </p:cNvSpPr>
          <p:nvPr>
            <p:ph type="body" idx="1"/>
          </p:nvPr>
        </p:nvSpPr>
        <p:spPr>
          <a:xfrm>
            <a:off x="3802250" y="974225"/>
            <a:ext cx="5118000" cy="18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ja-JP" altLang="en-US" sz="1600" b="0" i="0" u="none" strike="noStrike" cap="none" dirty="0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entury Gothic"/>
                <a:sym typeface="Century Gothic"/>
              </a:rPr>
              <a:t>新しいアプリケーションの立ち上げ？　新しいサーバを買いましょう。あるいは積み上がっているのを使いましょう</a:t>
            </a:r>
            <a:endParaRPr sz="1600" b="0" i="0" u="none" strike="noStrike" cap="none" dirty="0">
              <a:solidFill>
                <a:schemeClr val="dk2"/>
              </a:solidFill>
              <a:latin typeface="Meiryo UI" panose="020B0604030504040204" pitchFamily="50" charset="-128"/>
              <a:ea typeface="Meiryo UI" panose="020B0604030504040204" pitchFamily="50" charset="-128"/>
              <a:cs typeface="Century Gothic"/>
              <a:sym typeface="Century Gothic"/>
            </a:endParaRPr>
          </a:p>
          <a:p>
            <a:pPr marL="457200" marR="0" lvl="0" indent="-215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ja-JP" altLang="en-US" sz="1600" b="0" i="0" u="none" strike="noStrike" cap="none" dirty="0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entury Gothic"/>
                <a:sym typeface="Century Gothic"/>
              </a:rPr>
              <a:t>アプリケーションの構築単位は物理サーバ</a:t>
            </a:r>
            <a:endParaRPr dirty="0">
              <a:solidFill>
                <a:schemeClr val="dk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2" name="Shape 1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77" y="1213148"/>
            <a:ext cx="2949600" cy="12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Shape 1183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Shape 1184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5" name="Shape 1185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6" name="Shape 1186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7" name="Shape 1187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8" name="Shape 1188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9" name="Shape 1189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0" name="Shape 1190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1" name="Shape 1191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2" name="Shape 1192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3" name="Shape 1193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4" name="Shape 1194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6" name="Shape 1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530">
            <a:extLst>
              <a:ext uri="{FF2B5EF4-FFF2-40B4-BE49-F238E27FC236}">
                <a16:creationId xmlns:a16="http://schemas.microsoft.com/office/drawing/2014/main" id="{93798998-B2C7-45E5-A0D4-5BC6C51D6AE6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仮想化</a:t>
            </a:r>
            <a:r>
              <a:rPr lang="en-US" altLang="ja-JP" i="0" u="none" strike="noStrike" cap="none" dirty="0">
                <a:latin typeface="+mj-ea"/>
                <a:ea typeface="+mj-ea"/>
              </a:rPr>
              <a:t>: VMWare (2001)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Virtualization: VMWare (2001)</a:t>
            </a:r>
            <a:endParaRPr sz="1400" i="0" u="none" strike="noStrike" cap="none" dirty="0"/>
          </a:p>
        </p:txBody>
      </p:sp>
      <p:sp>
        <p:nvSpPr>
          <p:cNvPr id="1202" name="Shape 1202"/>
          <p:cNvSpPr txBox="1">
            <a:spLocks noGrp="1"/>
          </p:cNvSpPr>
          <p:nvPr>
            <p:ph type="body" idx="1"/>
          </p:nvPr>
        </p:nvSpPr>
        <p:spPr>
          <a:xfrm>
            <a:off x="4122551" y="974225"/>
            <a:ext cx="4701152" cy="18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2001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年にサーバ市場に対してリリース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仮想マシン</a:t>
            </a: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(VM)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を一般化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１つの物理マシン上で多くの仮想マシンを実行するので、購入するサーバ数が減少！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アーキテクチャ上の構築ブロックは仮想マシンになりはじめる</a:t>
            </a: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pic>
        <p:nvPicPr>
          <p:cNvPr id="1203" name="Shape 1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475" y="1488240"/>
            <a:ext cx="3266700" cy="76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4" name="Shape 1204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5" name="Shape 1205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06" name="Shape 1206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7" name="Shape 1207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8" name="Shape 1208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9" name="Shape 1209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0" name="Shape 1210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1" name="Shape 1211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2" name="Shape 1212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4" name="Shape 1214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6" name="Shape 1216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7" name="Shape 1217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19" name="Shape 12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Shape 1220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2" name="Shape 12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514">
            <a:extLst>
              <a:ext uri="{FF2B5EF4-FFF2-40B4-BE49-F238E27FC236}">
                <a16:creationId xmlns:a16="http://schemas.microsoft.com/office/drawing/2014/main" id="{835E036A-635C-49EE-ACA7-EB406366E04D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30" name="Shape 530">
            <a:extLst>
              <a:ext uri="{FF2B5EF4-FFF2-40B4-BE49-F238E27FC236}">
                <a16:creationId xmlns:a16="http://schemas.microsoft.com/office/drawing/2014/main" id="{DE5F0596-4C70-4F1A-B10B-6656D00C9908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/>
              <a:t>IaaS: AWS (2006)</a:t>
            </a:r>
            <a:endParaRPr i="0" u="none" strike="noStrike" cap="none"/>
          </a:p>
        </p:txBody>
      </p:sp>
      <p:sp>
        <p:nvSpPr>
          <p:cNvPr id="1228" name="Shape 1228"/>
          <p:cNvSpPr txBox="1">
            <a:spLocks noGrp="1"/>
          </p:cNvSpPr>
          <p:nvPr>
            <p:ph type="body" idx="1"/>
          </p:nvPr>
        </p:nvSpPr>
        <p:spPr>
          <a:xfrm>
            <a:off x="4029550" y="974225"/>
            <a:ext cx="4890600" cy="2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Amazon Web Services (AWS)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2006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年にエラスティック・コンピュート・クラウド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(EC2)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を提供開始し、サービスとしてのインフラ（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Infrastructure-as-a-Service; IaaS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）市場を作る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時間単位でサーバを借りる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設備投資から運用への投資に転換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アーキテクチャ上の構築ブロックは、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Amazon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マシン・イメージ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(AMI)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と呼ぶ仮想マシン</a:t>
            </a: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229" name="Shape 1229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0" name="Shape 1230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31" name="Shape 1231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2" name="Shape 1232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33" name="Shape 1233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4" name="Shape 1234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5" name="Shape 1235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6" name="Shape 1236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7" name="Shape 1237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8" name="Shape 1238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9" name="Shape 1239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0" name="Shape 1240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1" name="Shape 1241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2" name="Shape 1242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3" name="Shape 1243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5" name="Shape 1245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7" name="Shape 1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Shape 1248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50" name="Shape 12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 descr="logo_AW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48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Shape 1253" descr="logo_AW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87" y="1177500"/>
            <a:ext cx="2481175" cy="152178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514">
            <a:extLst>
              <a:ext uri="{FF2B5EF4-FFF2-40B4-BE49-F238E27FC236}">
                <a16:creationId xmlns:a16="http://schemas.microsoft.com/office/drawing/2014/main" id="{61ACF976-1E5B-4E97-9C1B-92C1F632EA5B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35" name="Shape 530">
            <a:extLst>
              <a:ext uri="{FF2B5EF4-FFF2-40B4-BE49-F238E27FC236}">
                <a16:creationId xmlns:a16="http://schemas.microsoft.com/office/drawing/2014/main" id="{945113DB-0A1D-4EF2-BE6B-5E8B94503304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36" name="Shape 540">
            <a:extLst>
              <a:ext uri="{FF2B5EF4-FFF2-40B4-BE49-F238E27FC236}">
                <a16:creationId xmlns:a16="http://schemas.microsoft.com/office/drawing/2014/main" id="{AED21FC8-A47C-41D5-82C0-22FC48ACD08D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1" name="Shape 491"/>
          <p:cNvCxnSpPr/>
          <p:nvPr/>
        </p:nvCxnSpPr>
        <p:spPr>
          <a:xfrm>
            <a:off x="689988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C2645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Shape 492"/>
          <p:cNvSpPr/>
          <p:nvPr/>
        </p:nvSpPr>
        <p:spPr>
          <a:xfrm>
            <a:off x="6509342" y="2873045"/>
            <a:ext cx="779100" cy="779100"/>
          </a:xfrm>
          <a:prstGeom prst="ellipse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6462136" y="3122732"/>
            <a:ext cx="85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494" name="Shape 494"/>
          <p:cNvCxnSpPr/>
          <p:nvPr/>
        </p:nvCxnSpPr>
        <p:spPr>
          <a:xfrm>
            <a:off x="7908874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EA93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5" name="Shape 495"/>
          <p:cNvSpPr/>
          <p:nvPr/>
        </p:nvSpPr>
        <p:spPr>
          <a:xfrm>
            <a:off x="7500938" y="2863559"/>
            <a:ext cx="779100" cy="779100"/>
          </a:xfrm>
          <a:prstGeom prst="ellipse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7500938" y="3062492"/>
            <a:ext cx="82438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クラウド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ネイティブ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ja-JP" altLang="en-US" dirty="0">
                <a:latin typeface="+mj-ea"/>
                <a:ea typeface="+mj-ea"/>
              </a:rPr>
              <a:t>仮想化からクラウド・ネイティブへ</a:t>
            </a:r>
            <a:br>
              <a:rPr lang="en-US" altLang="ja-JP" dirty="0"/>
            </a:br>
            <a:r>
              <a:rPr lang="en-US" sz="1400" dirty="0"/>
              <a:t>From Virtualization to Cloud Native</a:t>
            </a:r>
            <a:endParaRPr sz="1400" dirty="0"/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4132875" y="974225"/>
            <a:ext cx="4964630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7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クラウド・ネイティブ・コンピューティングはオープンソースのソフトウェアを積み重ね、次のために用います：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84162" marR="0" lvl="1" indent="-16986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83"/>
              <a:buFont typeface="Century Gothic"/>
              <a:buChar char="–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アプリケーションをマイクロサービス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2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microservices</a:t>
            </a:r>
            <a:r>
              <a:rPr lang="en-US" sz="15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)</a:t>
            </a:r>
            <a:r>
              <a:rPr lang="ja-JP" altLang="en-US" sz="15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に分割し、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84162" marR="0" lvl="1" indent="-16986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83"/>
              <a:buFont typeface="Arial"/>
              <a:buChar char="–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各パーツ自身をコンテナにパッケージし、</a:t>
            </a:r>
            <a:endParaRPr sz="1500" i="1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84162" marR="0" lvl="1" indent="-16986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83"/>
              <a:buFont typeface="Arial"/>
              <a:buChar char="–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リソース利用を最適化するために、動的に統合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/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オーケスト</a:t>
            </a:r>
            <a:b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レート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2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orchestrat</a:t>
            </a:r>
            <a:r>
              <a:rPr lang="en-US" sz="1200" i="1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e</a:t>
            </a:r>
            <a:r>
              <a:rPr lang="en-US" sz="1500" i="1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)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する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499" name="Shape 499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0" name="Shape 500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" name="Shape 501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03" name="Shape 503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4" name="Shape 504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06" name="Shape 506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7" name="Shape 507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10" name="Shape 510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1" name="Shape 511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12" name="Shape 512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Shape 513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Shape 527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31" name="Shape 531"/>
          <p:cNvSpPr txBox="1"/>
          <p:nvPr/>
        </p:nvSpPr>
        <p:spPr>
          <a:xfrm>
            <a:off x="66255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763740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0638" y="4188940"/>
            <a:ext cx="973500" cy="1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 descr="CNCF_Alternate_Panto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66" y="1104588"/>
            <a:ext cx="3355500" cy="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 descr="cloud foundry 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7810" y="4093945"/>
            <a:ext cx="719700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96300" y="438395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8350" y="1764450"/>
            <a:ext cx="2738254" cy="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 rotWithShape="1">
          <a:blip r:embed="rId12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 descr="logo_AWS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/>
              <a:t>PaaS: Heroku (2009)</a:t>
            </a:r>
            <a:endParaRPr i="0" u="none" strike="noStrike" cap="none"/>
          </a:p>
        </p:txBody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3659675" y="974225"/>
            <a:ext cx="5024542" cy="18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1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2009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年に提供を開始し、サービスとしてのプラットフォーム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5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Platform-as-a-Service;PaaS</a:t>
            </a: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)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が一般化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lang="en-US" sz="27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112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構築ブロックは </a:t>
            </a:r>
            <a:r>
              <a:rPr lang="en-US" altLang="ja-JP" sz="15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buildpack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であり、コンテナ化した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en-US" sz="1500" i="0" u="sng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3"/>
              </a:rPr>
              <a:t>12-factor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</a:t>
            </a:r>
            <a:endParaRPr lang="en-US" sz="27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25425" marR="0" lvl="1" indent="-1047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817"/>
              <a:buFont typeface="Century Gothic"/>
              <a:buChar char="–"/>
            </a:pPr>
            <a:r>
              <a:rPr lang="ja-JP" altLang="en-US" sz="13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コンテナが構築するプロセスは不明瞭。しかし、：</a:t>
            </a:r>
            <a:endParaRPr lang="en-US" sz="23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25425" marR="0" lvl="1" indent="-1047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817"/>
              <a:buFont typeface="Arial"/>
              <a:buChar char="–"/>
            </a:pPr>
            <a:r>
              <a:rPr lang="ja-JP" altLang="en-US" sz="13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新しいバージョンのアプリケーションをデプロイするのは、たったこれだけ</a:t>
            </a:r>
            <a:r>
              <a:rPr lang="en-US" sz="13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: git push </a:t>
            </a:r>
            <a:r>
              <a:rPr lang="en-US" sz="13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</a:t>
            </a:r>
            <a:endParaRPr lang="en-US" sz="13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pic>
        <p:nvPicPr>
          <p:cNvPr id="1260" name="Shape 12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718" y="803766"/>
            <a:ext cx="3399600" cy="1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1" name="Shape 1261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2" name="Shape 1262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3" name="Shape 1263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5" name="Shape 1265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66" name="Shape 1266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7" name="Shape 1267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69" name="Shape 1269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0" name="Shape 1270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1" name="Shape 1271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3" name="Shape 1273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4" name="Shape 1274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6" name="Shape 1276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7" name="Shape 1277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8" name="Shape 1278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9" name="Shape 1279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0" name="Shape 1280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1" name="Shape 1281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4" name="Shape 12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Shape 12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Shape 1286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8" name="Shape 12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Shape 1289" descr="logo_AWS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505">
            <a:extLst>
              <a:ext uri="{FF2B5EF4-FFF2-40B4-BE49-F238E27FC236}">
                <a16:creationId xmlns:a16="http://schemas.microsoft.com/office/drawing/2014/main" id="{3AC6340E-6D2E-4ADC-B839-0F7C1C20F395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7" name="Shape 514">
            <a:extLst>
              <a:ext uri="{FF2B5EF4-FFF2-40B4-BE49-F238E27FC236}">
                <a16:creationId xmlns:a16="http://schemas.microsoft.com/office/drawing/2014/main" id="{31A2A4AA-306B-43F3-8D9F-D562420A13A0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8" name="Shape 530">
            <a:extLst>
              <a:ext uri="{FF2B5EF4-FFF2-40B4-BE49-F238E27FC236}">
                <a16:creationId xmlns:a16="http://schemas.microsoft.com/office/drawing/2014/main" id="{68B95BAF-0C33-4F11-AE92-810DF7C9A0E0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" name="Shape 540">
            <a:extLst>
              <a:ext uri="{FF2B5EF4-FFF2-40B4-BE49-F238E27FC236}">
                <a16:creationId xmlns:a16="http://schemas.microsoft.com/office/drawing/2014/main" id="{8394EC10-C6F0-4432-B4B6-8D46D673ADD3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オープンソース</a:t>
            </a:r>
            <a:r>
              <a:rPr lang="en-US" altLang="ja-JP" i="0" u="none" strike="noStrike" cap="none" dirty="0">
                <a:latin typeface="+mj-ea"/>
                <a:ea typeface="+mj-ea"/>
              </a:rPr>
              <a:t>IaaS: OpenStack (2010)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Open Source IaaS: OpenStack (2010)</a:t>
            </a:r>
            <a:endParaRPr sz="1400" i="0" u="none" strike="noStrike" cap="none" dirty="0"/>
          </a:p>
        </p:txBody>
      </p:sp>
      <p:sp>
        <p:nvSpPr>
          <p:cNvPr id="1295" name="Shape 1295"/>
          <p:cNvSpPr txBox="1">
            <a:spLocks noGrp="1"/>
          </p:cNvSpPr>
          <p:nvPr>
            <p:ph type="body" idx="1"/>
          </p:nvPr>
        </p:nvSpPr>
        <p:spPr>
          <a:xfrm>
            <a:off x="3659675" y="974225"/>
            <a:ext cx="5260500" cy="17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7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OpenStack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はオープンソースによるサービスとしてのインフラ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(IaaS)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を作成するため、様々なベンダーグループが大規模に協力</a:t>
            </a:r>
            <a:endParaRPr lang="en-US" altLang="ja-JP"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AWS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 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VMWare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の競合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構築単位は仮想マシンのまま</a:t>
            </a: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296" name="Shape 1296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7" name="Shape 1297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8" name="Shape 1298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00" name="Shape 1300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1" name="Shape 1301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3" name="Shape 1303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04" name="Shape 1304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5" name="Shape 1305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06" name="Shape 1306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7" name="Shape 1307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8" name="Shape 1308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9" name="Shape 1309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0" name="Shape 1310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1" name="Shape 1311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2" name="Shape 1312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3" name="Shape 1313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4" name="Shape 1314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5" name="Shape 1315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6" name="Shape 1316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7" name="Shape 1317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8" name="Shape 1318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9" name="Shape 1319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0" name="Shape 1320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24" name="Shape 1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Shape 1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Shape 13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Shape 1328"/>
          <p:cNvPicPr preferRelativeResize="0"/>
          <p:nvPr/>
        </p:nvPicPr>
        <p:blipFill rotWithShape="1">
          <a:blip r:embed="rId6">
            <a:alphaModFix/>
          </a:blip>
          <a:srcRect l="17943" t="25725" r="17465" b="26802"/>
          <a:stretch/>
        </p:blipFill>
        <p:spPr>
          <a:xfrm>
            <a:off x="860400" y="1129875"/>
            <a:ext cx="2185350" cy="12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Shape 1329"/>
          <p:cNvPicPr preferRelativeResize="0"/>
          <p:nvPr/>
        </p:nvPicPr>
        <p:blipFill rotWithShape="1">
          <a:blip r:embed="rId6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Shape 1330" descr="logo_AW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502">
            <a:extLst>
              <a:ext uri="{FF2B5EF4-FFF2-40B4-BE49-F238E27FC236}">
                <a16:creationId xmlns:a16="http://schemas.microsoft.com/office/drawing/2014/main" id="{C301FB65-AED9-4910-853D-30A77220EDD9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2" name="Shape 505">
            <a:extLst>
              <a:ext uri="{FF2B5EF4-FFF2-40B4-BE49-F238E27FC236}">
                <a16:creationId xmlns:a16="http://schemas.microsoft.com/office/drawing/2014/main" id="{FA2ABC8E-D7FA-42DB-A13D-B55B86334193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4" name="Shape 514">
            <a:extLst>
              <a:ext uri="{FF2B5EF4-FFF2-40B4-BE49-F238E27FC236}">
                <a16:creationId xmlns:a16="http://schemas.microsoft.com/office/drawing/2014/main" id="{47F10A42-3886-492A-A97E-7CCBA04495C5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5" name="Shape 530">
            <a:extLst>
              <a:ext uri="{FF2B5EF4-FFF2-40B4-BE49-F238E27FC236}">
                <a16:creationId xmlns:a16="http://schemas.microsoft.com/office/drawing/2014/main" id="{F0271A60-7090-4809-A9CE-A657B0226E28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6" name="Shape 540">
            <a:extLst>
              <a:ext uri="{FF2B5EF4-FFF2-40B4-BE49-F238E27FC236}">
                <a16:creationId xmlns:a16="http://schemas.microsoft.com/office/drawing/2014/main" id="{656CC313-BCE4-4B91-B145-F812A8438D58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ja-JP" altLang="en-US" dirty="0">
                <a:latin typeface="+mn-ea"/>
                <a:ea typeface="+mn-ea"/>
              </a:rPr>
              <a:t>オープンソース</a:t>
            </a:r>
            <a:r>
              <a:rPr lang="en-US" altLang="ja-JP" dirty="0">
                <a:latin typeface="+mn-ea"/>
                <a:ea typeface="+mn-ea"/>
              </a:rPr>
              <a:t> PaaS: Cloud Foundry (2011)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Open Source PaaS: Cloud Foundry (2011)</a:t>
            </a:r>
            <a:endParaRPr sz="1400" i="0" u="none" strike="noStrike" cap="none" dirty="0"/>
          </a:p>
        </p:txBody>
      </p:sp>
      <p:sp>
        <p:nvSpPr>
          <p:cNvPr id="1336" name="Shape 1336"/>
          <p:cNvSpPr txBox="1">
            <a:spLocks noGrp="1"/>
          </p:cNvSpPr>
          <p:nvPr>
            <p:ph type="body" idx="1"/>
          </p:nvPr>
        </p:nvSpPr>
        <p:spPr>
          <a:xfrm>
            <a:off x="4362200" y="974225"/>
            <a:ext cx="45579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5887" marR="0" lvl="0" indent="-1158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80"/>
              <a:buFont typeface="Century Gothic"/>
              <a:buChar char="•"/>
            </a:pPr>
            <a:r>
              <a:rPr 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Pivotal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を代替するオープンソースを構築し、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2014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年後半に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Cloud Foundry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ファウンデーションを設立</a:t>
            </a:r>
            <a:endParaRPr sz="148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5887" marR="0" lvl="0" indent="-1158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80"/>
              <a:buFont typeface="Century Gothic"/>
              <a:buChar char="•"/>
            </a:pP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構築ブロックは 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 </a:t>
            </a:r>
            <a:r>
              <a:rPr lang="en-US" altLang="ja-JP" sz="148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buildpack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に相当する 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Garden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コンテナであり、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Docker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コンテナや 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</a:t>
            </a:r>
            <a:r>
              <a:rPr lang="en-US" altLang="ja-JP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x </a:t>
            </a:r>
            <a:r>
              <a:rPr lang="ja-JP" altLang="en-US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以外の </a:t>
            </a:r>
            <a:r>
              <a:rPr lang="en-US" altLang="ja-JP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OS </a:t>
            </a:r>
            <a:r>
              <a:rPr lang="ja-JP" altLang="en-US" sz="148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にも</a:t>
            </a:r>
            <a:r>
              <a:rPr lang="ja-JP" altLang="en-US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対応</a:t>
            </a:r>
            <a:endParaRPr sz="148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337" name="Shape 1337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8" name="Shape 1338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9" name="Shape 1339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41" name="Shape 1341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2" name="Shape 1342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44" name="Shape 1344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5" name="Shape 1345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6" name="Shape 1346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48" name="Shape 1348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9" name="Shape 1349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50" name="Shape 1350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1" name="Shape 1351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3" name="Shape 1353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4" name="Shape 1354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5" name="Shape 1355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6" name="Shape 1356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7" name="Shape 1357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8" name="Shape 1358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9" name="Shape 1359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0" name="Shape 1360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1" name="Shape 1361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2" name="Shape 1362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3" name="Shape 1363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4" name="Shape 1364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5" name="Shape 1365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6" name="Shape 1366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8" name="Shape 1368" descr="cloudfoundry-hires-_logo_or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63" y="1145717"/>
            <a:ext cx="3526200" cy="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Shape 1369" descr="cloud foundry log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Shape 13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Shape 13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Shape 1375"/>
          <p:cNvPicPr preferRelativeResize="0"/>
          <p:nvPr/>
        </p:nvPicPr>
        <p:blipFill rotWithShape="1">
          <a:blip r:embed="rId8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Shape 1376" descr="logo_AWS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502">
            <a:extLst>
              <a:ext uri="{FF2B5EF4-FFF2-40B4-BE49-F238E27FC236}">
                <a16:creationId xmlns:a16="http://schemas.microsoft.com/office/drawing/2014/main" id="{71508183-93F6-474D-8D72-2C4A9A22CA35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7" name="Shape 505">
            <a:extLst>
              <a:ext uri="{FF2B5EF4-FFF2-40B4-BE49-F238E27FC236}">
                <a16:creationId xmlns:a16="http://schemas.microsoft.com/office/drawing/2014/main" id="{5211ACF7-61DE-4A3E-9EDB-D52886E4D51A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8" name="Shape 509">
            <a:extLst>
              <a:ext uri="{FF2B5EF4-FFF2-40B4-BE49-F238E27FC236}">
                <a16:creationId xmlns:a16="http://schemas.microsoft.com/office/drawing/2014/main" id="{16AF9666-8436-430E-BEC8-CFAEC919847B}"/>
              </a:ext>
            </a:extLst>
          </p:cNvPr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" name="Shape 514">
            <a:extLst>
              <a:ext uri="{FF2B5EF4-FFF2-40B4-BE49-F238E27FC236}">
                <a16:creationId xmlns:a16="http://schemas.microsoft.com/office/drawing/2014/main" id="{844E0151-3129-42A9-B47A-5FB7C6E779E9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" name="Shape 530">
            <a:extLst>
              <a:ext uri="{FF2B5EF4-FFF2-40B4-BE49-F238E27FC236}">
                <a16:creationId xmlns:a16="http://schemas.microsoft.com/office/drawing/2014/main" id="{D5FB6276-545C-44FE-AFB2-55FC47E1503B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1" name="Shape 540">
            <a:extLst>
              <a:ext uri="{FF2B5EF4-FFF2-40B4-BE49-F238E27FC236}">
                <a16:creationId xmlns:a16="http://schemas.microsoft.com/office/drawing/2014/main" id="{37C39D0C-06D7-4053-B4D9-33CB0C5BD3AE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1" name="Shape 1381"/>
          <p:cNvCxnSpPr/>
          <p:nvPr/>
        </p:nvCxnSpPr>
        <p:spPr>
          <a:xfrm>
            <a:off x="689988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C2645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2" name="Shape 1382"/>
          <p:cNvSpPr/>
          <p:nvPr/>
        </p:nvSpPr>
        <p:spPr>
          <a:xfrm>
            <a:off x="6509342" y="2873045"/>
            <a:ext cx="779100" cy="779100"/>
          </a:xfrm>
          <a:prstGeom prst="ellipse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4" name="Shape 138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ja-JP" altLang="en-US" dirty="0">
                <a:latin typeface="+mn-ea"/>
                <a:ea typeface="+mn-ea"/>
              </a:rPr>
              <a:t>コンテナ</a:t>
            </a:r>
            <a:r>
              <a:rPr lang="en-US" altLang="ja-JP" dirty="0">
                <a:latin typeface="+mn-ea"/>
                <a:ea typeface="+mn-ea"/>
              </a:rPr>
              <a:t>: Docker (2013)</a:t>
            </a:r>
            <a:br>
              <a:rPr lang="en-US" altLang="ja-JP" dirty="0"/>
            </a:br>
            <a:r>
              <a:rPr lang="en-US" sz="1400" i="0" u="none" strike="noStrike" cap="none" dirty="0"/>
              <a:t>Containers: Docker (2013)</a:t>
            </a:r>
            <a:endParaRPr i="0" u="none" strike="noStrike" cap="none" dirty="0"/>
          </a:p>
        </p:txBody>
      </p:sp>
      <p:sp>
        <p:nvSpPr>
          <p:cNvPr id="1385" name="Shape 1385"/>
          <p:cNvSpPr txBox="1">
            <a:spLocks noGrp="1"/>
          </p:cNvSpPr>
          <p:nvPr>
            <p:ph type="body" idx="1"/>
          </p:nvPr>
        </p:nvSpPr>
        <p:spPr>
          <a:xfrm>
            <a:off x="3659675" y="974225"/>
            <a:ext cx="5176265" cy="16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7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Docker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LXC</a:t>
            </a:r>
            <a:r>
              <a:rPr lang="ja-JP" altLang="en-US" sz="15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ユニオン・ファイルシステム、</a:t>
            </a:r>
            <a:r>
              <a:rPr lang="en-US" altLang="ja-JP" sz="15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cgroup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を連携し、世界中の数百万もの開発者に採用されるコンテナの標準を作成</a:t>
            </a:r>
            <a:endParaRPr lang="en-US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開発者向けの技術としては、これまでになく早く起動</a:t>
            </a:r>
            <a:endParaRPr lang="en-US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分離と再利用をできるようにし、不変性を保てる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386" name="Shape 1386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7" name="Shape 1387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8" name="Shape 1388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0" name="Shape 1390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1" name="Shape 1391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3" name="Shape 1393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4" name="Shape 1394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5" name="Shape 1395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7" name="Shape 1397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8" name="Shape 1398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9" name="Shape 1399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0" name="Shape 1400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1" name="Shape 1401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2" name="Shape 1402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3" name="Shape 1403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4" name="Shape 1404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5" name="Shape 1405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6" name="Shape 1406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7" name="Shape 1407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8" name="Shape 1408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9" name="Shape 1409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0" name="Shape 1410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1" name="Shape 1411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2" name="Shape 1412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3" name="Shape 1413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4" name="Shape 1414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5" name="Shape 1415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7" name="Shape 1417"/>
          <p:cNvSpPr txBox="1"/>
          <p:nvPr/>
        </p:nvSpPr>
        <p:spPr>
          <a:xfrm>
            <a:off x="66255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8" name="Shape 1418" descr="cloud foundry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Shape 14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7992" y="727177"/>
            <a:ext cx="2348100" cy="20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Shape 14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7810" y="4093945"/>
            <a:ext cx="719700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Shape 14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Shape 14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Shape 14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Shape 1426"/>
          <p:cNvPicPr preferRelativeResize="0"/>
          <p:nvPr/>
        </p:nvPicPr>
        <p:blipFill rotWithShape="1">
          <a:blip r:embed="rId9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Shape 1427" descr="logo_AWS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493">
            <a:extLst>
              <a:ext uri="{FF2B5EF4-FFF2-40B4-BE49-F238E27FC236}">
                <a16:creationId xmlns:a16="http://schemas.microsoft.com/office/drawing/2014/main" id="{AFCA9D4A-F0FF-4C2D-964A-C3F077E1AFB8}"/>
              </a:ext>
            </a:extLst>
          </p:cNvPr>
          <p:cNvSpPr txBox="1"/>
          <p:nvPr/>
        </p:nvSpPr>
        <p:spPr>
          <a:xfrm>
            <a:off x="6462136" y="3122732"/>
            <a:ext cx="85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9" name="Shape 502">
            <a:extLst>
              <a:ext uri="{FF2B5EF4-FFF2-40B4-BE49-F238E27FC236}">
                <a16:creationId xmlns:a16="http://schemas.microsoft.com/office/drawing/2014/main" id="{0CF33A5F-B76B-4519-B743-BE97E803E26D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0" name="Shape 505">
            <a:extLst>
              <a:ext uri="{FF2B5EF4-FFF2-40B4-BE49-F238E27FC236}">
                <a16:creationId xmlns:a16="http://schemas.microsoft.com/office/drawing/2014/main" id="{4F1433F2-A976-47B9-879A-C120286B5C5A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1" name="Shape 509">
            <a:extLst>
              <a:ext uri="{FF2B5EF4-FFF2-40B4-BE49-F238E27FC236}">
                <a16:creationId xmlns:a16="http://schemas.microsoft.com/office/drawing/2014/main" id="{05C0C094-2E29-4297-B889-E4E7C4D1FF15}"/>
              </a:ext>
            </a:extLst>
          </p:cNvPr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2" name="Shape 514">
            <a:extLst>
              <a:ext uri="{FF2B5EF4-FFF2-40B4-BE49-F238E27FC236}">
                <a16:creationId xmlns:a16="http://schemas.microsoft.com/office/drawing/2014/main" id="{2EB0650B-8458-4A60-82C2-E8BB13B75263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3" name="Shape 530">
            <a:extLst>
              <a:ext uri="{FF2B5EF4-FFF2-40B4-BE49-F238E27FC236}">
                <a16:creationId xmlns:a16="http://schemas.microsoft.com/office/drawing/2014/main" id="{3EAC9A52-F44A-4B27-97F1-24E338BD0FCA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4" name="Shape 540">
            <a:extLst>
              <a:ext uri="{FF2B5EF4-FFF2-40B4-BE49-F238E27FC236}">
                <a16:creationId xmlns:a16="http://schemas.microsoft.com/office/drawing/2014/main" id="{6ED9AA66-F01B-42BC-9882-FC23EF520F1D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2" name="Shape 1432"/>
          <p:cNvCxnSpPr/>
          <p:nvPr/>
        </p:nvCxnSpPr>
        <p:spPr>
          <a:xfrm>
            <a:off x="689988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C2645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3" name="Shape 1433"/>
          <p:cNvSpPr/>
          <p:nvPr/>
        </p:nvSpPr>
        <p:spPr>
          <a:xfrm>
            <a:off x="6509342" y="2873045"/>
            <a:ext cx="779100" cy="779100"/>
          </a:xfrm>
          <a:prstGeom prst="ellipse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35" name="Shape 1435"/>
          <p:cNvCxnSpPr/>
          <p:nvPr/>
        </p:nvCxnSpPr>
        <p:spPr>
          <a:xfrm>
            <a:off x="7908874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EA93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6" name="Shape 1436"/>
          <p:cNvSpPr/>
          <p:nvPr/>
        </p:nvSpPr>
        <p:spPr>
          <a:xfrm>
            <a:off x="7500938" y="2863559"/>
            <a:ext cx="779100" cy="779100"/>
          </a:xfrm>
          <a:prstGeom prst="ellipse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8" name="Shape 143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ja-JP" altLang="en-US" dirty="0">
                <a:latin typeface="+mn-ea"/>
                <a:ea typeface="+mn-ea"/>
              </a:rPr>
              <a:t>クラウド・ネイティブ</a:t>
            </a:r>
            <a:r>
              <a:rPr lang="en-US" altLang="ja-JP" dirty="0">
                <a:latin typeface="+mn-ea"/>
                <a:ea typeface="+mn-ea"/>
              </a:rPr>
              <a:t>: CNCF (2015)</a:t>
            </a:r>
            <a:br>
              <a:rPr lang="en-US" altLang="ja-JP" dirty="0"/>
            </a:br>
            <a:r>
              <a:rPr lang="en-US" altLang="ja-JP" sz="1400" dirty="0"/>
              <a:t>Cloud Native: CNCF (2015)</a:t>
            </a:r>
            <a:endParaRPr i="0" u="none" strike="noStrike" cap="none" dirty="0"/>
          </a:p>
        </p:txBody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4132874" y="974225"/>
            <a:ext cx="4839981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lvl="0" indent="-117475">
              <a:lnSpc>
                <a:spcPct val="120000"/>
              </a:lnSpc>
              <a:buClr>
                <a:srgbClr val="3F4749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クラウド・ネイティブ・コンピューティングはオープンソースのソフトウェアを積み重ね、次のために用います：</a:t>
            </a:r>
          </a:p>
          <a:p>
            <a:pPr marL="284162" lvl="1" indent="-169862">
              <a:spcBef>
                <a:spcPts val="300"/>
              </a:spcBef>
              <a:buClr>
                <a:srgbClr val="3F4749"/>
              </a:buClr>
              <a:buSzPts val="983"/>
              <a:buFont typeface="Century Gothic"/>
              <a:buChar char="–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アプリケーションをマイクロサービス</a:t>
            </a:r>
            <a: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(</a:t>
            </a:r>
            <a:r>
              <a:rPr lang="en-US" altLang="ja-JP" sz="12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microservices</a:t>
            </a:r>
            <a:r>
              <a:rPr lang="en-US" altLang="ja-JP" sz="15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)</a:t>
            </a:r>
            <a:r>
              <a:rPr lang="ja-JP" altLang="en-US" sz="15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に分割し、</a:t>
            </a:r>
            <a:endParaRPr lang="ja-JP" altLang="en-US" dirty="0">
              <a:solidFill>
                <a:srgbClr val="3F4749"/>
              </a:solidFill>
              <a:latin typeface="Meiryo UI"/>
              <a:ea typeface="Meiryo UI"/>
              <a:cs typeface="Century Gothic"/>
              <a:sym typeface="Century Gothic"/>
            </a:endParaRPr>
          </a:p>
          <a:p>
            <a:pPr marL="284162" lvl="1" indent="-169862">
              <a:spcBef>
                <a:spcPts val="300"/>
              </a:spcBef>
              <a:buClr>
                <a:srgbClr val="3F4749"/>
              </a:buClr>
              <a:buSzPts val="983"/>
              <a:buFont typeface="Arial"/>
              <a:buChar char="–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各パーツ自身をコンテナにパッケージし、</a:t>
            </a:r>
            <a:endParaRPr lang="ja-JP" altLang="en-US" sz="1500" i="1" dirty="0">
              <a:solidFill>
                <a:srgbClr val="3F4749"/>
              </a:solidFill>
              <a:latin typeface="Meiryo UI"/>
              <a:ea typeface="Meiryo UI"/>
              <a:cs typeface="Century Gothic"/>
              <a:sym typeface="Century Gothic"/>
            </a:endParaRPr>
          </a:p>
          <a:p>
            <a:pPr marL="284162" lvl="1" indent="-169862">
              <a:spcBef>
                <a:spcPts val="300"/>
              </a:spcBef>
              <a:buClr>
                <a:srgbClr val="3F4749"/>
              </a:buClr>
              <a:buSzPts val="983"/>
              <a:buFont typeface="Arial"/>
              <a:buChar char="–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リソース利用を最適化するために、動的に統合</a:t>
            </a:r>
            <a: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/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オーケスト</a:t>
            </a:r>
            <a:b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レート</a:t>
            </a:r>
            <a: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(</a:t>
            </a:r>
            <a:r>
              <a:rPr lang="en-US" altLang="ja-JP" sz="12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orchestrate</a:t>
            </a:r>
            <a:r>
              <a:rPr lang="en-US" altLang="ja-JP" sz="15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)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する</a:t>
            </a:r>
            <a:endParaRPr lang="ja-JP" altLang="en-US" dirty="0">
              <a:solidFill>
                <a:srgbClr val="3F4749"/>
              </a:solidFill>
              <a:latin typeface="Meiryo UI"/>
              <a:ea typeface="Meiryo UI"/>
              <a:cs typeface="Century Gothic"/>
              <a:sym typeface="Century Gothic"/>
            </a:endParaRPr>
          </a:p>
        </p:txBody>
      </p:sp>
      <p:cxnSp>
        <p:nvCxnSpPr>
          <p:cNvPr id="1440" name="Shape 1440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1" name="Shape 1441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2" name="Shape 1442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44" name="Shape 1444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5" name="Shape 1445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47" name="Shape 1447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8" name="Shape 1448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9" name="Shape 1449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51" name="Shape 1451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2" name="Shape 1452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53" name="Shape 1453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4" name="Shape 1454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6" name="Shape 1456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7" name="Shape 1457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0" name="Shape 1460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1" name="Shape 1461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2" name="Shape 1462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3" name="Shape 1463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4" name="Shape 1464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5" name="Shape 1465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6" name="Shape 1466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7" name="Shape 1467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8" name="Shape 1468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9" name="Shape 1469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2" name="Shape 1472"/>
          <p:cNvSpPr txBox="1"/>
          <p:nvPr/>
        </p:nvSpPr>
        <p:spPr>
          <a:xfrm>
            <a:off x="66255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3" name="Shape 1473"/>
          <p:cNvSpPr txBox="1"/>
          <p:nvPr/>
        </p:nvSpPr>
        <p:spPr>
          <a:xfrm>
            <a:off x="763740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4" name="Shape 1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0638" y="4188940"/>
            <a:ext cx="973500" cy="1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Shape 1475" descr="CNCF_Alternate_Panto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66" y="1104588"/>
            <a:ext cx="3355500" cy="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Shape 1476" descr="cloud foundry 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Shape 14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7810" y="4093945"/>
            <a:ext cx="719700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Shape 14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Shape 14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Shape 148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Shape 148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96300" y="438395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Shape 14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8350" y="1764450"/>
            <a:ext cx="2738254" cy="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Shape 1484"/>
          <p:cNvPicPr preferRelativeResize="0"/>
          <p:nvPr/>
        </p:nvPicPr>
        <p:blipFill rotWithShape="1">
          <a:blip r:embed="rId12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Shape 1485" descr="logo_AWS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493">
            <a:extLst>
              <a:ext uri="{FF2B5EF4-FFF2-40B4-BE49-F238E27FC236}">
                <a16:creationId xmlns:a16="http://schemas.microsoft.com/office/drawing/2014/main" id="{C1A3AF19-CDA8-4CEA-974C-C0D5B8803D21}"/>
              </a:ext>
            </a:extLst>
          </p:cNvPr>
          <p:cNvSpPr txBox="1"/>
          <p:nvPr/>
        </p:nvSpPr>
        <p:spPr>
          <a:xfrm>
            <a:off x="6462136" y="3122732"/>
            <a:ext cx="85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7" name="Shape 496">
            <a:extLst>
              <a:ext uri="{FF2B5EF4-FFF2-40B4-BE49-F238E27FC236}">
                <a16:creationId xmlns:a16="http://schemas.microsoft.com/office/drawing/2014/main" id="{90780CA2-A7A1-47D0-BC06-158454A23F37}"/>
              </a:ext>
            </a:extLst>
          </p:cNvPr>
          <p:cNvSpPr txBox="1"/>
          <p:nvPr/>
        </p:nvSpPr>
        <p:spPr>
          <a:xfrm>
            <a:off x="7500938" y="3062492"/>
            <a:ext cx="82438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クラウド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ネイティブ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8" name="Shape 502">
            <a:extLst>
              <a:ext uri="{FF2B5EF4-FFF2-40B4-BE49-F238E27FC236}">
                <a16:creationId xmlns:a16="http://schemas.microsoft.com/office/drawing/2014/main" id="{A1FA9A81-F4CB-4701-8D99-84D5BEF27789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9" name="Shape 505">
            <a:extLst>
              <a:ext uri="{FF2B5EF4-FFF2-40B4-BE49-F238E27FC236}">
                <a16:creationId xmlns:a16="http://schemas.microsoft.com/office/drawing/2014/main" id="{218FAE42-BEF0-4A8B-9062-A8A535C01D78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0" name="Shape 509">
            <a:extLst>
              <a:ext uri="{FF2B5EF4-FFF2-40B4-BE49-F238E27FC236}">
                <a16:creationId xmlns:a16="http://schemas.microsoft.com/office/drawing/2014/main" id="{C1420420-0F0A-44C7-9308-08007FDED3D0}"/>
              </a:ext>
            </a:extLst>
          </p:cNvPr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1" name="Shape 514">
            <a:extLst>
              <a:ext uri="{FF2B5EF4-FFF2-40B4-BE49-F238E27FC236}">
                <a16:creationId xmlns:a16="http://schemas.microsoft.com/office/drawing/2014/main" id="{73F63C23-9099-4808-8E33-2A360CD979B0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2" name="Shape 530">
            <a:extLst>
              <a:ext uri="{FF2B5EF4-FFF2-40B4-BE49-F238E27FC236}">
                <a16:creationId xmlns:a16="http://schemas.microsoft.com/office/drawing/2014/main" id="{3D82676A-973F-43AD-9E66-AB91B1C140F1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3" name="Shape 540">
            <a:extLst>
              <a:ext uri="{FF2B5EF4-FFF2-40B4-BE49-F238E27FC236}">
                <a16:creationId xmlns:a16="http://schemas.microsoft.com/office/drawing/2014/main" id="{52AAD850-C3C5-4B0B-9F51-29EF97257F17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これまでに何を学んだのでしょうか？</a:t>
            </a:r>
            <a:br>
              <a:rPr lang="en-US" i="0" u="none" strike="noStrike" cap="none" dirty="0"/>
            </a:br>
            <a:r>
              <a:rPr lang="en-US" sz="1600" i="0" u="none" strike="noStrike" cap="none" dirty="0"/>
              <a:t>What Have We Learned?</a:t>
            </a:r>
            <a:endParaRPr i="0" u="none" strike="noStrike" cap="none" dirty="0"/>
          </a:p>
        </p:txBody>
      </p:sp>
      <p:sp>
        <p:nvSpPr>
          <p:cNvPr id="1491" name="Shape 1491"/>
          <p:cNvSpPr txBox="1">
            <a:spLocks noGrp="1"/>
          </p:cNvSpPr>
          <p:nvPr>
            <p:ph type="body" idx="1"/>
          </p:nvPr>
        </p:nvSpPr>
        <p:spPr>
          <a:xfrm>
            <a:off x="257175" y="9144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構築ブロックの中心</a:t>
            </a:r>
            <a:r>
              <a:rPr 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:</a:t>
            </a:r>
            <a:endParaRPr dirty="0">
              <a:latin typeface="+mn-ea"/>
              <a:ea typeface="+mn-ea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サーバ</a:t>
            </a:r>
            <a:r>
              <a:rPr 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 ➡ </a:t>
            </a: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仮想マシン</a:t>
            </a:r>
            <a:r>
              <a:rPr 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 ➡ </a:t>
            </a:r>
            <a:r>
              <a:rPr lang="en-US" sz="2035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Buildpacks</a:t>
            </a:r>
            <a:r>
              <a:rPr 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 ➡ </a:t>
            </a: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dirty="0">
              <a:latin typeface="+mn-ea"/>
              <a:ea typeface="+mn-ea"/>
            </a:endParaRPr>
          </a:p>
          <a:p>
            <a:pPr marL="457200" marR="0" lvl="0" indent="-215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分割の単位</a:t>
            </a:r>
            <a:endParaRPr dirty="0">
              <a:latin typeface="+mn-ea"/>
              <a:ea typeface="+mn-ea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重いモノから軽量にすると、起動時間の短縮やサイズを小さくする</a:t>
            </a:r>
            <a:endParaRPr dirty="0">
              <a:latin typeface="+mn-ea"/>
              <a:ea typeface="+mn-ea"/>
            </a:endParaRPr>
          </a:p>
          <a:p>
            <a:pPr marL="457200" marR="0" lvl="0" indent="-215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不変性（</a:t>
            </a:r>
            <a:r>
              <a:rPr 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Immutability</a:t>
            </a: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）</a:t>
            </a:r>
            <a:endParaRPr sz="2405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ペットから家畜へ</a:t>
            </a:r>
            <a:endParaRPr sz="2035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  <a:p>
            <a:pPr marL="457200" marR="0" lvl="0" indent="-215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プロバイダ</a:t>
            </a:r>
            <a:endParaRPr dirty="0">
              <a:latin typeface="+mn-ea"/>
              <a:ea typeface="+mn-ea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ソースの非公開から、単一ベンダーやベンダー間共通のオープンソース化</a:t>
            </a:r>
            <a:endParaRPr sz="2035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i="0" u="none" strike="noStrike" cap="none" dirty="0">
                <a:latin typeface="+mj-ea"/>
                <a:ea typeface="+mj-ea"/>
              </a:rPr>
              <a:t>PaaS</a:t>
            </a:r>
            <a:r>
              <a:rPr lang="ja-JP" altLang="en-US" i="0" u="none" strike="noStrike" cap="none" dirty="0">
                <a:latin typeface="+mj-ea"/>
                <a:ea typeface="+mj-ea"/>
              </a:rPr>
              <a:t>はいかがでしょうか</a:t>
            </a:r>
            <a:r>
              <a:rPr lang="en-US" i="0" u="none" strike="noStrike" cap="none" dirty="0">
                <a:latin typeface="+mj-ea"/>
                <a:ea typeface="+mj-ea"/>
              </a:rPr>
              <a:t>?</a:t>
            </a:r>
            <a:br>
              <a:rPr lang="en-US" i="0" u="none" strike="noStrike" cap="none" dirty="0"/>
            </a:br>
            <a:r>
              <a:rPr lang="en-US" altLang="ja-JP" sz="1400" dirty="0"/>
              <a:t>What About PaaS?</a:t>
            </a:r>
            <a:endParaRPr sz="1400" i="0" u="none" strike="noStrike" cap="none" dirty="0"/>
          </a:p>
        </p:txBody>
      </p:sp>
      <p:sp>
        <p:nvSpPr>
          <p:cNvPr id="1497" name="Shape 1497"/>
          <p:cNvSpPr txBox="1">
            <a:spLocks noGrp="1"/>
          </p:cNvSpPr>
          <p:nvPr>
            <p:ph type="body" idx="1"/>
          </p:nvPr>
        </p:nvSpPr>
        <p:spPr>
          <a:xfrm>
            <a:off x="257175" y="9906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OpenShift</a:t>
            </a:r>
            <a:r>
              <a:rPr lang="ja-JP" alt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Huawei CCE</a:t>
            </a:r>
            <a:r>
              <a:rPr lang="ja-JP" alt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Deis</a:t>
            </a:r>
            <a:r>
              <a:rPr lang="ja-JP" alt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Apprenda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はクラド・ネイティブ・プラットフォーム上に構築された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の例</a:t>
            </a:r>
            <a:endParaRPr dirty="0">
              <a:latin typeface="+mn-ea"/>
              <a:ea typeface="+mn-e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•"/>
            </a:pP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多くの新しいアプリケーションは 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 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上に 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12-factor apps 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として利用可能になり始めている</a:t>
            </a:r>
            <a:endParaRPr dirty="0">
              <a:latin typeface="+mn-ea"/>
              <a:ea typeface="+mn-ea"/>
            </a:endParaRPr>
          </a:p>
          <a:p>
            <a:pPr marL="889000" marR="0" lvl="1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–"/>
            </a:pP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時折 </a:t>
            </a:r>
            <a:r>
              <a:rPr lang="en-US" altLang="ja-JP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 </a:t>
            </a: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よりも大きくなる</a:t>
            </a:r>
            <a:endParaRPr sz="1700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  <a:p>
            <a:pPr marL="889000" marR="0" lvl="1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–"/>
            </a:pP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そして、アプリケーションによっては </a:t>
            </a:r>
            <a:r>
              <a:rPr lang="en-US" altLang="ja-JP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 </a:t>
            </a: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モデルに決して一致しない</a:t>
            </a:r>
            <a:endParaRPr dirty="0">
              <a:latin typeface="+mn-ea"/>
              <a:ea typeface="+mn-e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•"/>
            </a:pP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クラウド・ネイティブがサポートするのは、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とその上の両方</a:t>
            </a:r>
            <a:endParaRPr sz="2500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body" idx="1"/>
          </p:nvPr>
        </p:nvSpPr>
        <p:spPr>
          <a:xfrm>
            <a:off x="598000" y="1973725"/>
            <a:ext cx="83556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n-ea"/>
                <a:ea typeface="+mn-ea"/>
              </a:rPr>
              <a:t>クラウド・ネイティブの価値ある提案</a:t>
            </a:r>
            <a:endParaRPr lang="en-US" dirty="0">
              <a:latin typeface="+mn-ea"/>
              <a:ea typeface="+mn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Cloud Native Value Propositions</a:t>
            </a:r>
            <a:endParaRPr sz="18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Shape 1507" descr="prison.jpg"/>
          <p:cNvPicPr preferRelativeResize="0"/>
          <p:nvPr/>
        </p:nvPicPr>
        <p:blipFill rotWithShape="1">
          <a:blip r:embed="rId3">
            <a:alphaModFix/>
          </a:blip>
          <a:srcRect t="-24362"/>
          <a:stretch/>
        </p:blipFill>
        <p:spPr>
          <a:xfrm>
            <a:off x="-6300" y="0"/>
            <a:ext cx="9141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Shape 1508"/>
          <p:cNvSpPr/>
          <p:nvPr/>
        </p:nvSpPr>
        <p:spPr>
          <a:xfrm>
            <a:off x="-2700" y="2488475"/>
            <a:ext cx="9144000" cy="10200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ベンダー・ロックインを避ける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Avoid Vendor Lock-in</a:t>
            </a:r>
            <a:endParaRPr sz="1400" i="0" u="none" strike="noStrike" cap="none" dirty="0"/>
          </a:p>
        </p:txBody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233362" y="2482850"/>
            <a:ext cx="8682000" cy="14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0975" marR="0" lvl="0" indent="-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オープンソースのソフトウェアの積み重ねで、</a:t>
            </a:r>
            <a:endParaRPr lang="en-US" altLang="ja-JP" sz="2600" b="0" i="0" u="none" strike="noStrike" cap="none" dirty="0">
              <a:solidFill>
                <a:schemeClr val="dk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80975" marR="0" lvl="0" indent="-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あらゆるパブリック、プライベート、ハイブリッドクラウドへデプロイ</a:t>
            </a:r>
            <a:endParaRPr sz="2600" b="0" i="0" u="none" strike="noStrike" cap="none" dirty="0">
              <a:solidFill>
                <a:schemeClr val="dk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Shape 1515"/>
          <p:cNvPicPr preferRelativeResize="0"/>
          <p:nvPr/>
        </p:nvPicPr>
        <p:blipFill rotWithShape="1">
          <a:blip r:embed="rId3">
            <a:alphaModFix/>
          </a:blip>
          <a:srcRect t="4489"/>
          <a:stretch/>
        </p:blipFill>
        <p:spPr>
          <a:xfrm>
            <a:off x="0" y="1007500"/>
            <a:ext cx="9141300" cy="41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Shape 1516"/>
          <p:cNvSpPr/>
          <p:nvPr/>
        </p:nvSpPr>
        <p:spPr>
          <a:xfrm>
            <a:off x="-2709" y="2187700"/>
            <a:ext cx="9144000" cy="917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Shape 151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無制限のスケーラビリティを可能に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Enable Unlimited Scalability</a:t>
            </a:r>
            <a:endParaRPr sz="1400" dirty="0"/>
          </a:p>
        </p:txBody>
      </p:sp>
      <p:sp>
        <p:nvSpPr>
          <p:cNvPr id="1518" name="Shape 1518"/>
          <p:cNvSpPr txBox="1">
            <a:spLocks noGrp="1"/>
          </p:cNvSpPr>
          <p:nvPr>
            <p:ph type="body" idx="1"/>
          </p:nvPr>
        </p:nvSpPr>
        <p:spPr>
          <a:xfrm>
            <a:off x="231775" y="2139951"/>
            <a:ext cx="8683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ノート</a:t>
            </a:r>
            <a:r>
              <a:rPr lang="en-US" altLang="ja-JP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PC</a:t>
            </a: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上の</a:t>
            </a:r>
            <a:r>
              <a:rPr lang="ja-JP" altLang="en-US" sz="26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複数</a:t>
            </a: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のノードから、</a:t>
            </a:r>
            <a:r>
              <a:rPr lang="en-US" altLang="ja-JP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1</a:t>
            </a: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万もの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自己修復マルチ・テナントのノードにスケール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8241208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なぜプロジェクトを</a:t>
            </a:r>
            <a:r>
              <a:rPr lang="en-US" altLang="ja-JP" dirty="0">
                <a:latin typeface="+mj-ea"/>
                <a:ea typeface="+mj-ea"/>
              </a:rPr>
              <a:t>CNCF</a:t>
            </a:r>
            <a:r>
              <a:rPr lang="ja-JP" altLang="en-US" dirty="0">
                <a:latin typeface="+mj-ea"/>
                <a:ea typeface="+mj-ea"/>
              </a:rPr>
              <a:t>に参加するのか</a:t>
            </a:r>
            <a:endParaRPr lang="en-US" altLang="ja-JP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Why Projects Join the CNCF</a:t>
            </a:r>
            <a:endParaRPr sz="1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Shape 1523"/>
          <p:cNvPicPr preferRelativeResize="0"/>
          <p:nvPr/>
        </p:nvPicPr>
        <p:blipFill rotWithShape="1">
          <a:blip r:embed="rId3">
            <a:alphaModFix/>
          </a:blip>
          <a:srcRect t="4534"/>
          <a:stretch/>
        </p:blipFill>
        <p:spPr>
          <a:xfrm>
            <a:off x="0" y="1007700"/>
            <a:ext cx="9144000" cy="4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Shape 1524"/>
          <p:cNvSpPr/>
          <p:nvPr/>
        </p:nvSpPr>
        <p:spPr>
          <a:xfrm>
            <a:off x="0" y="3215374"/>
            <a:ext cx="9144000" cy="10263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Shape 152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素早さと保守性の向上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Increase Agility and Maintainability</a:t>
            </a:r>
            <a:endParaRPr dirty="0"/>
          </a:p>
        </p:txBody>
      </p:sp>
      <p:sp>
        <p:nvSpPr>
          <p:cNvPr id="1526" name="Shape 1526"/>
          <p:cNvSpPr txBox="1">
            <a:spLocks noGrp="1"/>
          </p:cNvSpPr>
          <p:nvPr>
            <p:ph type="body" idx="1"/>
          </p:nvPr>
        </p:nvSpPr>
        <p:spPr>
          <a:xfrm>
            <a:off x="179400" y="3212250"/>
            <a:ext cx="87555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Clr>
                <a:srgbClr val="446CA9"/>
              </a:buClr>
            </a:pPr>
            <a:r>
              <a:rPr lang="ja-JP" altLang="en-US" sz="2600" dirty="0">
                <a:latin typeface="Meiryo UI"/>
                <a:ea typeface="Meiryo UI"/>
                <a:cs typeface="Century Gothic"/>
                <a:sym typeface="Century Gothic"/>
              </a:rPr>
              <a:t>依存関係を明示的に記載しながら</a:t>
            </a:r>
            <a:endParaRPr lang="ja-JP" altLang="en-US" dirty="0">
              <a:latin typeface="Meiryo UI"/>
              <a:ea typeface="Meiryo U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アプリケーションをマイクロサービスに分割する</a:t>
            </a:r>
            <a:endParaRPr lang="en-US" altLang="ja-JP" sz="26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Shape 1531"/>
          <p:cNvPicPr preferRelativeResize="0"/>
          <p:nvPr/>
        </p:nvPicPr>
        <p:blipFill rotWithShape="1">
          <a:blip r:embed="rId3">
            <a:alphaModFix/>
          </a:blip>
          <a:srcRect t="18052"/>
          <a:stretch/>
        </p:blipFill>
        <p:spPr>
          <a:xfrm>
            <a:off x="0" y="1016325"/>
            <a:ext cx="9141300" cy="47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Shape 1532"/>
          <p:cNvSpPr/>
          <p:nvPr/>
        </p:nvSpPr>
        <p:spPr>
          <a:xfrm>
            <a:off x="-2709" y="2488481"/>
            <a:ext cx="9144000" cy="10959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Shape 1533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回復力を得る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Achieve Resiliency</a:t>
            </a:r>
            <a:endParaRPr sz="1400" i="0" u="none" strike="noStrike" cap="none" dirty="0"/>
          </a:p>
        </p:txBody>
      </p:sp>
      <p:sp>
        <p:nvSpPr>
          <p:cNvPr id="1534" name="Shape 1534"/>
          <p:cNvSpPr txBox="1">
            <a:spLocks noGrp="1"/>
          </p:cNvSpPr>
          <p:nvPr>
            <p:ph type="body" idx="1"/>
          </p:nvPr>
        </p:nvSpPr>
        <p:spPr>
          <a:xfrm>
            <a:off x="228600" y="2482850"/>
            <a:ext cx="8794800" cy="14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0975" marR="0" lvl="0" indent="-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Century Gothic"/>
                <a:sym typeface="Century Gothic"/>
              </a:rPr>
              <a:t>個々のコンテナ、マシン、データセンターですら障害が起こっても、必要に応じた様々なレベルに対応</a:t>
            </a:r>
            <a:endParaRPr sz="9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Shape 1539"/>
          <p:cNvPicPr preferRelativeResize="0"/>
          <p:nvPr/>
        </p:nvPicPr>
        <p:blipFill rotWithShape="1">
          <a:blip r:embed="rId3">
            <a:alphaModFix/>
          </a:blip>
          <a:srcRect b="8450"/>
          <a:stretch/>
        </p:blipFill>
        <p:spPr>
          <a:xfrm>
            <a:off x="0" y="1012600"/>
            <a:ext cx="9146700" cy="4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Shape 1540"/>
          <p:cNvSpPr/>
          <p:nvPr/>
        </p:nvSpPr>
        <p:spPr>
          <a:xfrm>
            <a:off x="-2709" y="2070731"/>
            <a:ext cx="9144000" cy="1034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Shape 154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効率性とリソース利用の改善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Improve Efficiency and Resource Utilization</a:t>
            </a:r>
            <a:endParaRPr sz="1400" dirty="0"/>
          </a:p>
        </p:txBody>
      </p:sp>
      <p:sp>
        <p:nvSpPr>
          <p:cNvPr id="1542" name="Shape 1542"/>
          <p:cNvSpPr txBox="1">
            <a:spLocks noGrp="1"/>
          </p:cNvSpPr>
          <p:nvPr>
            <p:ph type="body" idx="1"/>
          </p:nvPr>
        </p:nvSpPr>
        <p:spPr>
          <a:xfrm>
            <a:off x="76200" y="2063751"/>
            <a:ext cx="89439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5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中心となるオーケストレーティング・プロセスを通して、</a:t>
            </a:r>
            <a:endParaRPr lang="en-US" altLang="ja-JP" sz="25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5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マイクロサービスを動的に管理とスケジューリングする</a:t>
            </a:r>
            <a:endParaRPr sz="25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hape 1548"/>
          <p:cNvSpPr txBox="1">
            <a:spLocks noGrp="1"/>
          </p:cNvSpPr>
          <p:nvPr>
            <p:ph type="body" idx="1"/>
          </p:nvPr>
        </p:nvSpPr>
        <p:spPr>
          <a:xfrm>
            <a:off x="597991" y="1544782"/>
            <a:ext cx="7611873" cy="1392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3600" dirty="0">
                <a:latin typeface="+mj-ea"/>
                <a:ea typeface="+mj-ea"/>
              </a:rPr>
              <a:t>どうか</a:t>
            </a:r>
            <a:r>
              <a:rPr lang="en-US" sz="3600" dirty="0">
                <a:latin typeface="+mj-ea"/>
                <a:ea typeface="+mj-ea"/>
              </a:rPr>
              <a:t>Dan Kohn</a:t>
            </a:r>
            <a:r>
              <a:rPr lang="ja-JP" altLang="en-US" sz="3600" dirty="0">
                <a:latin typeface="+mj-ea"/>
                <a:ea typeface="+mj-ea"/>
              </a:rPr>
              <a:t>をフォローください</a:t>
            </a:r>
            <a:endParaRPr lang="en-US" sz="3600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Please follow up with Dan Kohn </a:t>
            </a:r>
            <a:endParaRPr sz="1800" dirty="0"/>
          </a:p>
        </p:txBody>
      </p:sp>
      <p:sp>
        <p:nvSpPr>
          <p:cNvPr id="1549" name="Shape 154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dan@linuxfoundation.org, </a:t>
            </a:r>
            <a:r>
              <a:rPr lang="en-US" u="sng" dirty="0">
                <a:solidFill>
                  <a:schemeClr val="bg1"/>
                </a:solidFill>
                <a:hlinkClick r:id="rId3"/>
              </a:rPr>
              <a:t>@dankohn1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 Twitter</a:t>
            </a: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n-ea"/>
                <a:ea typeface="+mn-ea"/>
              </a:rPr>
              <a:t>このプレゼンテーションは、こちらからも入手できます</a:t>
            </a:r>
            <a:r>
              <a:rPr lang="en-US" dirty="0">
                <a:latin typeface="+mn-ea"/>
                <a:ea typeface="+mn-ea"/>
              </a:rPr>
              <a:t>:</a:t>
            </a:r>
            <a:endParaRPr dirty="0">
              <a:latin typeface="+mn-ea"/>
              <a:ea typeface="+mn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bg1"/>
                </a:solidFill>
                <a:hlinkClick r:id="rId4"/>
              </a:rPr>
              <a:t>https://github.com/cncf/presentations</a:t>
            </a:r>
            <a:r>
              <a:rPr lang="en-US" dirty="0">
                <a:solidFill>
                  <a:schemeClr val="bg1"/>
                </a:solidFill>
              </a:rPr>
              <a:t>  </a:t>
            </a:r>
            <a:endParaRPr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なぜプロジェクトを</a:t>
            </a:r>
            <a:r>
              <a:rPr lang="en-US" altLang="ja-JP" dirty="0">
                <a:latin typeface="+mj-ea"/>
                <a:ea typeface="+mj-ea"/>
              </a:rPr>
              <a:t>CNCF</a:t>
            </a:r>
            <a:r>
              <a:rPr lang="ja-JP" altLang="en-US" dirty="0">
                <a:latin typeface="+mj-ea"/>
                <a:ea typeface="+mj-ea"/>
              </a:rPr>
              <a:t>に参加すべきなのか</a:t>
            </a:r>
            <a:br>
              <a:rPr lang="en-US" dirty="0"/>
            </a:br>
            <a:r>
              <a:rPr lang="en-US" sz="1400" dirty="0"/>
              <a:t>Why You Should Host Your Project at CNCF</a:t>
            </a:r>
            <a:endParaRPr sz="1400" dirty="0"/>
          </a:p>
        </p:txBody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8975" y="1226823"/>
            <a:ext cx="44718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中立的な場所により、貢献者を増やす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</a:t>
            </a:r>
            <a:r>
              <a:rPr lang="en-US" altLang="ja-JP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(TOC)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の承認</a:t>
            </a:r>
            <a:endParaRPr lang="en-US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u="sng" dirty="0">
                <a:solidFill>
                  <a:schemeClr val="tx1"/>
                </a:solidFill>
                <a:latin typeface="+mn-ea"/>
                <a:ea typeface="+mn-ea"/>
                <a:cs typeface="Century Gothic"/>
                <a:sym typeface="Century Gothic"/>
                <a:hlinkClick r:id="rId3"/>
              </a:rPr>
              <a:t>エンドユーザ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</a:t>
            </a:r>
            <a:r>
              <a:rPr lang="ja-JP" alt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4"/>
              </a:rPr>
              <a:t>サービス・プロバイダ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・コミュニティとの業務連携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報道および専門分析家とのフルタイム渉外チーム</a:t>
            </a:r>
            <a:endParaRPr lang="en-US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年間何十万ドルでケース・スタディやその他のサポート・サービス等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type="body" idx="2"/>
          </p:nvPr>
        </p:nvSpPr>
        <p:spPr>
          <a:xfrm>
            <a:off x="4589025" y="1226823"/>
            <a:ext cx="44718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中立的な立場を維持する限り、コミッタの維持と各々のガバナンス（組織統制）を定義。</a:t>
            </a:r>
            <a:endParaRPr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フルタイムのスタッフが支援を熱望</a:t>
            </a:r>
            <a:endParaRPr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国際的レベルのイベント・チームが世界中で </a:t>
            </a:r>
            <a:r>
              <a:rPr lang="en-US" altLang="ja-JP" sz="19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KubeCon</a:t>
            </a:r>
            <a:r>
              <a:rPr lang="en-US" altLang="ja-JP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+ </a:t>
            </a:r>
            <a:r>
              <a:rPr lang="en-US" altLang="ja-JP" sz="19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CloudNativeCon</a:t>
            </a:r>
            <a:r>
              <a:rPr lang="en-US" altLang="ja-JP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を進行し、皆さんのプロジェクト向けのカスタム・イベントを開催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世界各地の</a:t>
            </a:r>
            <a:r>
              <a:rPr lang="ja-JP" alt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5"/>
              </a:rPr>
              <a:t>ミートアップ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グループ</a:t>
            </a:r>
            <a:endParaRPr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6"/>
              </a:rPr>
              <a:t>CI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</a:t>
            </a:r>
            <a:r>
              <a:rPr lang="ja-JP" alt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7"/>
              </a:rPr>
              <a:t>スケール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をテストするためのクラウド・リソース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502199" y="2276250"/>
            <a:ext cx="3755007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b="1" dirty="0">
                <a:solidFill>
                  <a:srgbClr val="252A60"/>
                </a:solidFill>
                <a:latin typeface="+mj-ea"/>
                <a:ea typeface="+mj-ea"/>
                <a:cs typeface="Century Gothic"/>
                <a:sym typeface="Century Gothic"/>
              </a:rPr>
              <a:t>クラウド・ネイティブ</a:t>
            </a:r>
            <a:endParaRPr lang="en-US" altLang="ja-JP" sz="3600" b="1" dirty="0">
              <a:solidFill>
                <a:srgbClr val="252A60"/>
              </a:solidFill>
              <a:latin typeface="+mj-ea"/>
              <a:ea typeface="+mj-ea"/>
              <a:cs typeface="Century Gothic"/>
              <a:sym typeface="Century Gothic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b="1" dirty="0">
                <a:solidFill>
                  <a:srgbClr val="252A60"/>
                </a:solidFill>
                <a:latin typeface="+mj-ea"/>
                <a:ea typeface="+mj-ea"/>
                <a:cs typeface="Century Gothic"/>
                <a:sym typeface="Century Gothic"/>
              </a:rPr>
              <a:t>トレイル・マップ</a:t>
            </a:r>
            <a:br>
              <a:rPr lang="en-US" altLang="ja-JP" sz="3600" b="1" dirty="0">
                <a:solidFill>
                  <a:srgbClr val="252A60"/>
                </a:solidFill>
                <a:latin typeface="+mj-ea"/>
                <a:ea typeface="+mj-ea"/>
                <a:cs typeface="Century Gothic"/>
                <a:sym typeface="Century Gothic"/>
              </a:rPr>
            </a:br>
            <a:r>
              <a:rPr lang="en-US" sz="1600" b="1" dirty="0">
                <a:solidFill>
                  <a:srgbClr val="252A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Native Trail Map</a:t>
            </a:r>
            <a:endParaRPr sz="3600" b="1" dirty="0">
              <a:solidFill>
                <a:srgbClr val="252A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2" name="Shape 562"/>
          <p:cNvSpPr txBox="1"/>
          <p:nvPr/>
        </p:nvSpPr>
        <p:spPr>
          <a:xfrm>
            <a:off x="589851" y="4171650"/>
            <a:ext cx="3943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ja-JP" altLang="en-US" sz="1600" b="1" i="0" u="none" strike="noStrike" cap="none" dirty="0">
                <a:solidFill>
                  <a:srgbClr val="3F4749"/>
                </a:solidFill>
                <a:latin typeface="+mj-ea"/>
                <a:ea typeface="+mj-ea"/>
                <a:cs typeface="Century Gothic"/>
                <a:sym typeface="Century Gothic"/>
              </a:rPr>
              <a:t>トレイル・マップ</a:t>
            </a:r>
            <a:r>
              <a:rPr lang="en-US" sz="1600" b="1" i="0" u="none" strike="noStrike" cap="none" dirty="0">
                <a:solidFill>
                  <a:srgbClr val="3F4749"/>
                </a:solidFill>
                <a:latin typeface="+mj-ea"/>
                <a:ea typeface="+mj-ea"/>
                <a:cs typeface="Century Gothic"/>
                <a:sym typeface="Century Gothic"/>
              </a:rPr>
              <a:t>:</a:t>
            </a:r>
            <a:r>
              <a:rPr lang="en-US" sz="16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l.cncf.io</a:t>
            </a:r>
            <a:endParaRPr sz="1600" b="0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184" y="0"/>
            <a:ext cx="44378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4F82C6A-B723-4F1E-82EB-F4F382333433}"/>
              </a:ext>
            </a:extLst>
          </p:cNvPr>
          <p:cNvSpPr/>
          <p:nvPr/>
        </p:nvSpPr>
        <p:spPr>
          <a:xfrm>
            <a:off x="3433482" y="71718"/>
            <a:ext cx="2151530" cy="107576"/>
          </a:xfrm>
          <a:prstGeom prst="rect">
            <a:avLst/>
          </a:prstGeom>
          <a:solidFill>
            <a:srgbClr val="3F5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2693094-0F36-45DC-85DB-D0F08BFE5019}"/>
              </a:ext>
            </a:extLst>
          </p:cNvPr>
          <p:cNvSpPr/>
          <p:nvPr/>
        </p:nvSpPr>
        <p:spPr>
          <a:xfrm>
            <a:off x="2286000" y="25478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ja-JP" altLang="en-US" sz="700" dirty="0">
                <a:solidFill>
                  <a:schemeClr val="bg1"/>
                </a:solidFill>
                <a:latin typeface="+mn-ea"/>
                <a:ea typeface="+mn-ea"/>
              </a:rPr>
              <a:t>インタラクティブなランドスケープは </a:t>
            </a:r>
            <a:r>
              <a:rPr kumimoji="1" lang="en-US" altLang="ja-JP" sz="700" dirty="0">
                <a:solidFill>
                  <a:schemeClr val="bg1"/>
                </a:solidFill>
                <a:latin typeface="+mn-ea"/>
                <a:ea typeface="+mn-ea"/>
              </a:rPr>
              <a:t>l.cncf.io </a:t>
            </a:r>
            <a:r>
              <a:rPr kumimoji="1" lang="ja-JP" altLang="en-US" sz="700" dirty="0">
                <a:solidFill>
                  <a:schemeClr val="bg1"/>
                </a:solidFill>
                <a:latin typeface="+mn-ea"/>
                <a:ea typeface="+mn-ea"/>
              </a:rPr>
              <a:t>をご覧ください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257175" y="2451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今すぐお試しできます</a:t>
            </a:r>
            <a:r>
              <a:rPr lang="en-US" dirty="0"/>
              <a:t> </a:t>
            </a:r>
            <a:r>
              <a:rPr lang="en-US" u="sng" dirty="0">
                <a:hlinkClick r:id="rId3"/>
              </a:rPr>
              <a:t>https://l.cncf.io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475" y="734375"/>
            <a:ext cx="7312148" cy="410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NCF 2018">
  <a:themeElements>
    <a:clrScheme name="CNCF">
      <a:dk1>
        <a:srgbClr val="000000"/>
      </a:dk1>
      <a:lt1>
        <a:srgbClr val="FFFFFF"/>
      </a:lt1>
      <a:dk2>
        <a:srgbClr val="3F4749"/>
      </a:dk2>
      <a:lt2>
        <a:srgbClr val="CCD8DB"/>
      </a:lt2>
      <a:accent1>
        <a:srgbClr val="DF156C"/>
      </a:accent1>
      <a:accent2>
        <a:srgbClr val="252A60"/>
      </a:accent2>
      <a:accent3>
        <a:srgbClr val="515EA1"/>
      </a:accent3>
      <a:accent4>
        <a:srgbClr val="3EB8C1"/>
      </a:accent4>
      <a:accent5>
        <a:srgbClr val="9FABD7"/>
      </a:accent5>
      <a:accent6>
        <a:srgbClr val="283235"/>
      </a:accent6>
      <a:hlink>
        <a:srgbClr val="515EA1"/>
      </a:hlink>
      <a:folHlink>
        <a:srgbClr val="515EA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NCF 2018">
  <a:themeElements>
    <a:clrScheme name="ユーザー定義 24">
      <a:dk1>
        <a:srgbClr val="000000"/>
      </a:dk1>
      <a:lt1>
        <a:srgbClr val="FFFFFF"/>
      </a:lt1>
      <a:dk2>
        <a:srgbClr val="3F4749"/>
      </a:dk2>
      <a:lt2>
        <a:srgbClr val="CCD8DB"/>
      </a:lt2>
      <a:accent1>
        <a:srgbClr val="DF156C"/>
      </a:accent1>
      <a:accent2>
        <a:srgbClr val="252A60"/>
      </a:accent2>
      <a:accent3>
        <a:srgbClr val="515EA1"/>
      </a:accent3>
      <a:accent4>
        <a:srgbClr val="3EB8C1"/>
      </a:accent4>
      <a:accent5>
        <a:srgbClr val="9FABD7"/>
      </a:accent5>
      <a:accent6>
        <a:srgbClr val="283235"/>
      </a:accent6>
      <a:hlink>
        <a:srgbClr val="FFFFFF"/>
      </a:hlink>
      <a:folHlink>
        <a:srgbClr val="515EA1"/>
      </a:folHlink>
    </a:clrScheme>
    <a:fontScheme name="ユーザー定義 1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2928</Words>
  <Application>Microsoft Office PowerPoint</Application>
  <PresentationFormat>画面に合わせる (16:9)</PresentationFormat>
  <Paragraphs>488</Paragraphs>
  <Slides>53</Slides>
  <Notes>53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53</vt:i4>
      </vt:variant>
    </vt:vector>
  </HeadingPairs>
  <TitlesOfParts>
    <vt:vector size="62" baseType="lpstr">
      <vt:lpstr>Century Gothic</vt:lpstr>
      <vt:lpstr>Noto Sans Symbols</vt:lpstr>
      <vt:lpstr>Helvetica Neue</vt:lpstr>
      <vt:lpstr>Merriweather Sans</vt:lpstr>
      <vt:lpstr>Calibri</vt:lpstr>
      <vt:lpstr>Arial</vt:lpstr>
      <vt:lpstr>Meiryo UI</vt:lpstr>
      <vt:lpstr>CNCF 2018</vt:lpstr>
      <vt:lpstr>CNCF 2018</vt:lpstr>
      <vt:lpstr>CNCF 概要 CNCF Overview</vt:lpstr>
      <vt:lpstr>クラウド・ネイティブ・コンピューティング・ファウンデーション Cloud Native Computing Foundation</vt:lpstr>
      <vt:lpstr>今日のLinuxファウンデーションは、Linuxをはるかに超える Today the Linux Foundation is much more than Linux</vt:lpstr>
      <vt:lpstr>仮想化からクラウド・ネイティブへ From Virtualization to Cloud Native</vt:lpstr>
      <vt:lpstr>PowerPoint プレゼンテーション</vt:lpstr>
      <vt:lpstr>なぜプロジェクトをCNCFに参加すべきなのか Why You Should Host Your Project at CNCF</vt:lpstr>
      <vt:lpstr>PowerPoint プレゼンテーション</vt:lpstr>
      <vt:lpstr>PowerPoint プレゼンテーション</vt:lpstr>
      <vt:lpstr>今すぐお試しできます https://l.cncf.io </vt:lpstr>
      <vt:lpstr>エンド・ユーザ・コミュニティは52社 52 Companies in the End User Community</vt:lpstr>
      <vt:lpstr>Kubernetesの検索トレンド Kubernetes in Search Trends</vt:lpstr>
      <vt:lpstr>勢いのあるオープンソース・プロジェクト上位30 30 Highest Velocity Open Source Projects</vt:lpstr>
      <vt:lpstr>CNCF プロジェクトの成熟度 CNCF Project Maturities</vt:lpstr>
      <vt:lpstr>CNCFの体制 CNCF Structure</vt:lpstr>
      <vt:lpstr>PowerPoint プレゼンテーション</vt:lpstr>
      <vt:lpstr>220以上のメンバーに成長中 220+ Members and Growing</vt:lpstr>
      <vt:lpstr>220以上のメンバーに成長中（シルバー１） 220+ Members and Growing (Silver 1)</vt:lpstr>
      <vt:lpstr>220以上のメンバーに成長中（シルバー2） 220+ Members and Growing (Silver 2)</vt:lpstr>
      <vt:lpstr>CNCF会員の価値(1) CNCF Membership Value (1)</vt:lpstr>
      <vt:lpstr>CNCF会員の価値(2) CNCF Membership Value (2)</vt:lpstr>
      <vt:lpstr>CNCF会員の利益と義務(1) CNCF Membership Benefits and Dues (1)</vt:lpstr>
      <vt:lpstr>CNCF会員の利益と義務(2) CNCF Membership Benefits and Dues (2)</vt:lpstr>
      <vt:lpstr>CNCFとLFを合算した費用 CNCF and LF Combined Dues</vt:lpstr>
      <vt:lpstr>エンドユーザー・サポーター End User Supporters</vt:lpstr>
      <vt:lpstr>PowerPoint プレゼンテーション</vt:lpstr>
      <vt:lpstr>Kubernetes適合認証 Certified Kubernetes Conformance</vt:lpstr>
      <vt:lpstr>55の認定Kubernetesパートナー 55 Certified Kubernetes Partners</vt:lpstr>
      <vt:lpstr>CNCF MOOCとオンライン・トレーニング CNCF MOOC and Online Training</vt:lpstr>
      <vt:lpstr>オンラインKubernetes試験官試験 Online, Proctored Kubernetes Exams</vt:lpstr>
      <vt:lpstr>Kubernetes認定サービスプロバイダ Kubernetes Certified Service Provider</vt:lpstr>
      <vt:lpstr>42のKubernetes認定サービスプロバイダ 42 KCSP Partners</vt:lpstr>
      <vt:lpstr>KubeCon + CloudNativeCon</vt:lpstr>
      <vt:lpstr>KubeCon + CloudNativeCon 参加者 KubeCon + CloudNativeCon Attendees</vt:lpstr>
      <vt:lpstr>CNCFへの参加は簡単! Joining the CNCF is easy!</vt:lpstr>
      <vt:lpstr>PowerPoint プレゼンテーション</vt:lpstr>
      <vt:lpstr>PowerPoint プレゼンテーション</vt:lpstr>
      <vt:lpstr>非仮想化サーバ：Sun(2000) Non-Virtualized Servers: Sun (2000)</vt:lpstr>
      <vt:lpstr>仮想化: VMWare (2001) Virtualization: VMWare (2001)</vt:lpstr>
      <vt:lpstr>IaaS: AWS (2006)</vt:lpstr>
      <vt:lpstr>PaaS: Heroku (2009)</vt:lpstr>
      <vt:lpstr>オープンソースIaaS: OpenStack (2010) Open Source IaaS: OpenStack (2010)</vt:lpstr>
      <vt:lpstr>オープンソース PaaS: Cloud Foundry (2011) Open Source PaaS: Cloud Foundry (2011)</vt:lpstr>
      <vt:lpstr>コンテナ: Docker (2013) Containers: Docker (2013)</vt:lpstr>
      <vt:lpstr>クラウド・ネイティブ: CNCF (2015) Cloud Native: CNCF (2015)</vt:lpstr>
      <vt:lpstr>これまでに何を学んだのでしょうか？ What Have We Learned?</vt:lpstr>
      <vt:lpstr>PaaSはいかがでしょうか? What About PaaS?</vt:lpstr>
      <vt:lpstr>PowerPoint プレゼンテーション</vt:lpstr>
      <vt:lpstr>ベンダー・ロックインを避ける Avoid Vendor Lock-in</vt:lpstr>
      <vt:lpstr>無制限のスケーラビリティを可能に Enable Unlimited Scalability</vt:lpstr>
      <vt:lpstr>素早さと保守性の向上 Increase Agility and Maintainability</vt:lpstr>
      <vt:lpstr>回復力を得る Achieve Resiliency</vt:lpstr>
      <vt:lpstr>効率性とリソース利用の改善 Improve Efficiency and Resource Utilization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CNCF Overview</dc:title>
  <dc:creator>m-zembutsu</dc:creator>
  <cp:lastModifiedBy>前佛 雅人</cp:lastModifiedBy>
  <cp:revision>66</cp:revision>
  <dcterms:modified xsi:type="dcterms:W3CDTF">2018-05-23T03:51:48Z</dcterms:modified>
</cp:coreProperties>
</file>